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4"/>
  </p:notesMasterIdLst>
  <p:sldIdLst>
    <p:sldId id="257" r:id="rId2"/>
    <p:sldId id="256" r:id="rId3"/>
  </p:sldIdLst>
  <p:sldSz cx="12801600" cy="96012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1748" autoAdjust="0"/>
    <p:restoredTop sz="94660"/>
  </p:normalViewPr>
  <p:slideViewPr>
    <p:cSldViewPr snapToGrid="0">
      <p:cViewPr varScale="1">
        <p:scale>
          <a:sx n="66" d="100"/>
          <a:sy n="66" d="100"/>
        </p:scale>
        <p:origin x="224" y="6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D2E640-383E-400D-9275-1FA11A0FA650}" type="datetimeFigureOut">
              <a:rPr lang="ko-KR" altLang="en-US" smtClean="0"/>
              <a:t>2023. 7. 3.</a:t>
            </a:fld>
            <a:endParaRPr lang="ko-KR" altLang="en-US"/>
          </a:p>
        </p:txBody>
      </p:sp>
      <p:sp>
        <p:nvSpPr>
          <p:cNvPr id="4" name="슬라이드 이미지 개체 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5F667F-BE01-4ABD-AF3D-D74AE065AA78}" type="slidenum">
              <a:rPr lang="ko-KR" altLang="en-US" smtClean="0"/>
              <a:t>‹#›</a:t>
            </a:fld>
            <a:endParaRPr lang="ko-KR" altLang="en-US"/>
          </a:p>
        </p:txBody>
      </p:sp>
    </p:spTree>
    <p:extLst>
      <p:ext uri="{BB962C8B-B14F-4D97-AF65-F5344CB8AC3E}">
        <p14:creationId xmlns:p14="http://schemas.microsoft.com/office/powerpoint/2010/main" val="305092734"/>
      </p:ext>
    </p:extLst>
  </p:cSld>
  <p:clrMap bg1="lt1" tx1="dk1" bg2="lt2" tx2="dk2" accent1="accent1" accent2="accent2" accent3="accent3" accent4="accent4" accent5="accent5" accent6="accent6" hlink="hlink" folHlink="folHlink"/>
  <p:notesStyle>
    <a:lvl1pPr marL="0" algn="l" defTabSz="379293" rtl="0" eaLnBrk="1" latinLnBrk="1" hangingPunct="1">
      <a:defRPr sz="498" kern="1200">
        <a:solidFill>
          <a:schemeClr val="tx1"/>
        </a:solidFill>
        <a:latin typeface="+mn-lt"/>
        <a:ea typeface="+mn-ea"/>
        <a:cs typeface="+mn-cs"/>
      </a:defRPr>
    </a:lvl1pPr>
    <a:lvl2pPr marL="189647" algn="l" defTabSz="379293" rtl="0" eaLnBrk="1" latinLnBrk="1" hangingPunct="1">
      <a:defRPr sz="498" kern="1200">
        <a:solidFill>
          <a:schemeClr val="tx1"/>
        </a:solidFill>
        <a:latin typeface="+mn-lt"/>
        <a:ea typeface="+mn-ea"/>
        <a:cs typeface="+mn-cs"/>
      </a:defRPr>
    </a:lvl2pPr>
    <a:lvl3pPr marL="379293" algn="l" defTabSz="379293" rtl="0" eaLnBrk="1" latinLnBrk="1" hangingPunct="1">
      <a:defRPr sz="498" kern="1200">
        <a:solidFill>
          <a:schemeClr val="tx1"/>
        </a:solidFill>
        <a:latin typeface="+mn-lt"/>
        <a:ea typeface="+mn-ea"/>
        <a:cs typeface="+mn-cs"/>
      </a:defRPr>
    </a:lvl3pPr>
    <a:lvl4pPr marL="568940" algn="l" defTabSz="379293" rtl="0" eaLnBrk="1" latinLnBrk="1" hangingPunct="1">
      <a:defRPr sz="498" kern="1200">
        <a:solidFill>
          <a:schemeClr val="tx1"/>
        </a:solidFill>
        <a:latin typeface="+mn-lt"/>
        <a:ea typeface="+mn-ea"/>
        <a:cs typeface="+mn-cs"/>
      </a:defRPr>
    </a:lvl4pPr>
    <a:lvl5pPr marL="758586" algn="l" defTabSz="379293" rtl="0" eaLnBrk="1" latinLnBrk="1" hangingPunct="1">
      <a:defRPr sz="498" kern="1200">
        <a:solidFill>
          <a:schemeClr val="tx1"/>
        </a:solidFill>
        <a:latin typeface="+mn-lt"/>
        <a:ea typeface="+mn-ea"/>
        <a:cs typeface="+mn-cs"/>
      </a:defRPr>
    </a:lvl5pPr>
    <a:lvl6pPr marL="948233" algn="l" defTabSz="379293" rtl="0" eaLnBrk="1" latinLnBrk="1" hangingPunct="1">
      <a:defRPr sz="498" kern="1200">
        <a:solidFill>
          <a:schemeClr val="tx1"/>
        </a:solidFill>
        <a:latin typeface="+mn-lt"/>
        <a:ea typeface="+mn-ea"/>
        <a:cs typeface="+mn-cs"/>
      </a:defRPr>
    </a:lvl6pPr>
    <a:lvl7pPr marL="1137879" algn="l" defTabSz="379293" rtl="0" eaLnBrk="1" latinLnBrk="1" hangingPunct="1">
      <a:defRPr sz="498" kern="1200">
        <a:solidFill>
          <a:schemeClr val="tx1"/>
        </a:solidFill>
        <a:latin typeface="+mn-lt"/>
        <a:ea typeface="+mn-ea"/>
        <a:cs typeface="+mn-cs"/>
      </a:defRPr>
    </a:lvl7pPr>
    <a:lvl8pPr marL="1327526" algn="l" defTabSz="379293" rtl="0" eaLnBrk="1" latinLnBrk="1" hangingPunct="1">
      <a:defRPr sz="498" kern="1200">
        <a:solidFill>
          <a:schemeClr val="tx1"/>
        </a:solidFill>
        <a:latin typeface="+mn-lt"/>
        <a:ea typeface="+mn-ea"/>
        <a:cs typeface="+mn-cs"/>
      </a:defRPr>
    </a:lvl8pPr>
    <a:lvl9pPr marL="1517172" algn="l" defTabSz="379293" rtl="0" eaLnBrk="1" latinLnBrk="1" hangingPunct="1">
      <a:defRPr sz="49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960120" y="1571308"/>
            <a:ext cx="10881360" cy="3342640"/>
          </a:xfrm>
        </p:spPr>
        <p:txBody>
          <a:bodyPr anchor="b"/>
          <a:lstStyle>
            <a:lvl1pPr algn="ctr">
              <a:defRPr sz="8400"/>
            </a:lvl1pPr>
          </a:lstStyle>
          <a:p>
            <a:r>
              <a:rPr lang="ko-KR" altLang="en-US"/>
              <a:t>마스터 제목 스타일 편집</a:t>
            </a:r>
            <a:endParaRPr lang="en-US" dirty="0"/>
          </a:p>
        </p:txBody>
      </p:sp>
      <p:sp>
        <p:nvSpPr>
          <p:cNvPr id="3" name="Subtitle 2"/>
          <p:cNvSpPr>
            <a:spLocks noGrp="1"/>
          </p:cNvSpPr>
          <p:nvPr>
            <p:ph type="subTitle" idx="1"/>
          </p:nvPr>
        </p:nvSpPr>
        <p:spPr>
          <a:xfrm>
            <a:off x="1600200" y="5042853"/>
            <a:ext cx="9601200" cy="2318067"/>
          </a:xfrm>
        </p:spPr>
        <p:txBody>
          <a:bodyPr/>
          <a:lstStyle>
            <a:lvl1pPr marL="0" indent="0" algn="ctr">
              <a:buNone/>
              <a:defRPr sz="3360"/>
            </a:lvl1pPr>
            <a:lvl2pPr marL="640080" indent="0" algn="ctr">
              <a:buNone/>
              <a:defRPr sz="2800"/>
            </a:lvl2pPr>
            <a:lvl3pPr marL="1280160" indent="0" algn="ctr">
              <a:buNone/>
              <a:defRPr sz="2520"/>
            </a:lvl3pPr>
            <a:lvl4pPr marL="1920240" indent="0" algn="ctr">
              <a:buNone/>
              <a:defRPr sz="2240"/>
            </a:lvl4pPr>
            <a:lvl5pPr marL="2560320" indent="0" algn="ctr">
              <a:buNone/>
              <a:defRPr sz="2240"/>
            </a:lvl5pPr>
            <a:lvl6pPr marL="3200400" indent="0" algn="ctr">
              <a:buNone/>
              <a:defRPr sz="2240"/>
            </a:lvl6pPr>
            <a:lvl7pPr marL="3840480" indent="0" algn="ctr">
              <a:buNone/>
              <a:defRPr sz="2240"/>
            </a:lvl7pPr>
            <a:lvl8pPr marL="4480560" indent="0" algn="ctr">
              <a:buNone/>
              <a:defRPr sz="2240"/>
            </a:lvl8pPr>
            <a:lvl9pPr marL="5120640" indent="0" algn="ctr">
              <a:buNone/>
              <a:defRPr sz="2240"/>
            </a:lvl9pPr>
          </a:lstStyle>
          <a:p>
            <a:r>
              <a:rPr lang="ko-KR" altLang="en-US"/>
              <a:t>클릭하여 마스터 부제목 스타일 편집</a:t>
            </a:r>
            <a:endParaRPr lang="en-US" dirty="0"/>
          </a:p>
        </p:txBody>
      </p:sp>
      <p:sp>
        <p:nvSpPr>
          <p:cNvPr id="4" name="Date Placeholder 3"/>
          <p:cNvSpPr>
            <a:spLocks noGrp="1"/>
          </p:cNvSpPr>
          <p:nvPr>
            <p:ph type="dt" sz="half" idx="10"/>
          </p:nvPr>
        </p:nvSpPr>
        <p:spPr/>
        <p:txBody>
          <a:bodyPr/>
          <a:lstStyle/>
          <a:p>
            <a:fld id="{412D5BC4-201E-4511-9CB5-54B00EDEE1D8}" type="datetimeFigureOut">
              <a:rPr lang="ko-KR" altLang="en-US" smtClean="0"/>
              <a:t>2023. 7. 3.</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33614499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10"/>
          </p:nvPr>
        </p:nvSpPr>
        <p:spPr/>
        <p:txBody>
          <a:bodyPr/>
          <a:lstStyle/>
          <a:p>
            <a:fld id="{412D5BC4-201E-4511-9CB5-54B00EDEE1D8}" type="datetimeFigureOut">
              <a:rPr lang="ko-KR" altLang="en-US" smtClean="0"/>
              <a:t>2023. 7. 3.</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1852377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61146" y="511175"/>
            <a:ext cx="2760345" cy="8136573"/>
          </a:xfrm>
        </p:spPr>
        <p:txBody>
          <a:bodyPr vert="eaVert"/>
          <a:lstStyle/>
          <a:p>
            <a:r>
              <a:rPr lang="ko-KR" altLang="en-US"/>
              <a:t>마스터 제목 스타일 편집</a:t>
            </a:r>
            <a:endParaRPr lang="en-US" dirty="0"/>
          </a:p>
        </p:txBody>
      </p:sp>
      <p:sp>
        <p:nvSpPr>
          <p:cNvPr id="3" name="Vertical Text Placeholder 2"/>
          <p:cNvSpPr>
            <a:spLocks noGrp="1"/>
          </p:cNvSpPr>
          <p:nvPr>
            <p:ph type="body" orient="vert" idx="1"/>
          </p:nvPr>
        </p:nvSpPr>
        <p:spPr>
          <a:xfrm>
            <a:off x="880111" y="511175"/>
            <a:ext cx="8121015" cy="8136573"/>
          </a:xfrm>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10"/>
          </p:nvPr>
        </p:nvSpPr>
        <p:spPr/>
        <p:txBody>
          <a:bodyPr/>
          <a:lstStyle/>
          <a:p>
            <a:fld id="{412D5BC4-201E-4511-9CB5-54B00EDEE1D8}" type="datetimeFigureOut">
              <a:rPr lang="ko-KR" altLang="en-US" smtClean="0"/>
              <a:t>2023. 7. 3.</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944311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idx="1"/>
          </p:nvPr>
        </p:nvSpPr>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10"/>
          </p:nvPr>
        </p:nvSpPr>
        <p:spPr/>
        <p:txBody>
          <a:bodyPr/>
          <a:lstStyle/>
          <a:p>
            <a:fld id="{412D5BC4-201E-4511-9CB5-54B00EDEE1D8}" type="datetimeFigureOut">
              <a:rPr lang="ko-KR" altLang="en-US" smtClean="0"/>
              <a:t>2023. 7. 3.</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32565685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873443" y="2393635"/>
            <a:ext cx="11041380" cy="3993832"/>
          </a:xfrm>
        </p:spPr>
        <p:txBody>
          <a:bodyPr anchor="b"/>
          <a:lstStyle>
            <a:lvl1pPr>
              <a:defRPr sz="8400"/>
            </a:lvl1pPr>
          </a:lstStyle>
          <a:p>
            <a:r>
              <a:rPr lang="ko-KR" altLang="en-US"/>
              <a:t>마스터 제목 스타일 편집</a:t>
            </a:r>
            <a:endParaRPr lang="en-US" dirty="0"/>
          </a:p>
        </p:txBody>
      </p:sp>
      <p:sp>
        <p:nvSpPr>
          <p:cNvPr id="3" name="Text Placeholder 2"/>
          <p:cNvSpPr>
            <a:spLocks noGrp="1"/>
          </p:cNvSpPr>
          <p:nvPr>
            <p:ph type="body" idx="1"/>
          </p:nvPr>
        </p:nvSpPr>
        <p:spPr>
          <a:xfrm>
            <a:off x="873443" y="6425250"/>
            <a:ext cx="11041380" cy="2100262"/>
          </a:xfrm>
        </p:spPr>
        <p:txBody>
          <a:bodyPr/>
          <a:lstStyle>
            <a:lvl1pPr marL="0" indent="0">
              <a:buNone/>
              <a:defRPr sz="3360">
                <a:solidFill>
                  <a:schemeClr val="tx1"/>
                </a:solidFill>
              </a:defRPr>
            </a:lvl1pPr>
            <a:lvl2pPr marL="640080" indent="0">
              <a:buNone/>
              <a:defRPr sz="2800">
                <a:solidFill>
                  <a:schemeClr val="tx1">
                    <a:tint val="75000"/>
                  </a:schemeClr>
                </a:solidFill>
              </a:defRPr>
            </a:lvl2pPr>
            <a:lvl3pPr marL="1280160" indent="0">
              <a:buNone/>
              <a:defRPr sz="2520">
                <a:solidFill>
                  <a:schemeClr val="tx1">
                    <a:tint val="75000"/>
                  </a:schemeClr>
                </a:solidFill>
              </a:defRPr>
            </a:lvl3pPr>
            <a:lvl4pPr marL="1920240" indent="0">
              <a:buNone/>
              <a:defRPr sz="2240">
                <a:solidFill>
                  <a:schemeClr val="tx1">
                    <a:tint val="75000"/>
                  </a:schemeClr>
                </a:solidFill>
              </a:defRPr>
            </a:lvl4pPr>
            <a:lvl5pPr marL="2560320" indent="0">
              <a:buNone/>
              <a:defRPr sz="2240">
                <a:solidFill>
                  <a:schemeClr val="tx1">
                    <a:tint val="75000"/>
                  </a:schemeClr>
                </a:solidFill>
              </a:defRPr>
            </a:lvl5pPr>
            <a:lvl6pPr marL="3200400" indent="0">
              <a:buNone/>
              <a:defRPr sz="2240">
                <a:solidFill>
                  <a:schemeClr val="tx1">
                    <a:tint val="75000"/>
                  </a:schemeClr>
                </a:solidFill>
              </a:defRPr>
            </a:lvl6pPr>
            <a:lvl7pPr marL="3840480" indent="0">
              <a:buNone/>
              <a:defRPr sz="2240">
                <a:solidFill>
                  <a:schemeClr val="tx1">
                    <a:tint val="75000"/>
                  </a:schemeClr>
                </a:solidFill>
              </a:defRPr>
            </a:lvl7pPr>
            <a:lvl8pPr marL="4480560" indent="0">
              <a:buNone/>
              <a:defRPr sz="2240">
                <a:solidFill>
                  <a:schemeClr val="tx1">
                    <a:tint val="75000"/>
                  </a:schemeClr>
                </a:solidFill>
              </a:defRPr>
            </a:lvl8pPr>
            <a:lvl9pPr marL="5120640" indent="0">
              <a:buNone/>
              <a:defRPr sz="2240">
                <a:solidFill>
                  <a:schemeClr val="tx1">
                    <a:tint val="75000"/>
                  </a:schemeClr>
                </a:solidFill>
              </a:defRPr>
            </a:lvl9pPr>
          </a:lstStyle>
          <a:p>
            <a:pPr lvl="0"/>
            <a:r>
              <a:rPr lang="ko-KR" altLang="en-US"/>
              <a:t>마스터 텍스트 스타일 편집</a:t>
            </a:r>
          </a:p>
        </p:txBody>
      </p:sp>
      <p:sp>
        <p:nvSpPr>
          <p:cNvPr id="4" name="Date Placeholder 3"/>
          <p:cNvSpPr>
            <a:spLocks noGrp="1"/>
          </p:cNvSpPr>
          <p:nvPr>
            <p:ph type="dt" sz="half" idx="10"/>
          </p:nvPr>
        </p:nvSpPr>
        <p:spPr/>
        <p:txBody>
          <a:bodyPr/>
          <a:lstStyle/>
          <a:p>
            <a:fld id="{412D5BC4-201E-4511-9CB5-54B00EDEE1D8}" type="datetimeFigureOut">
              <a:rPr lang="ko-KR" altLang="en-US" smtClean="0"/>
              <a:t>2023. 7. 3.</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27425083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sz="half" idx="1"/>
          </p:nvPr>
        </p:nvSpPr>
        <p:spPr>
          <a:xfrm>
            <a:off x="880110" y="2555875"/>
            <a:ext cx="5440680" cy="6091873"/>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Content Placeholder 3"/>
          <p:cNvSpPr>
            <a:spLocks noGrp="1"/>
          </p:cNvSpPr>
          <p:nvPr>
            <p:ph sz="half" idx="2"/>
          </p:nvPr>
        </p:nvSpPr>
        <p:spPr>
          <a:xfrm>
            <a:off x="6480810" y="2555875"/>
            <a:ext cx="5440680" cy="6091873"/>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5" name="Date Placeholder 4"/>
          <p:cNvSpPr>
            <a:spLocks noGrp="1"/>
          </p:cNvSpPr>
          <p:nvPr>
            <p:ph type="dt" sz="half" idx="10"/>
          </p:nvPr>
        </p:nvSpPr>
        <p:spPr/>
        <p:txBody>
          <a:bodyPr/>
          <a:lstStyle/>
          <a:p>
            <a:fld id="{412D5BC4-201E-4511-9CB5-54B00EDEE1D8}" type="datetimeFigureOut">
              <a:rPr lang="ko-KR" altLang="en-US" smtClean="0"/>
              <a:t>2023. 7. 3.</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3836365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881777" y="511177"/>
            <a:ext cx="11041380" cy="1855788"/>
          </a:xfrm>
        </p:spPr>
        <p:txBody>
          <a:bodyPr/>
          <a:lstStyle/>
          <a:p>
            <a:r>
              <a:rPr lang="ko-KR" altLang="en-US"/>
              <a:t>마스터 제목 스타일 편집</a:t>
            </a:r>
            <a:endParaRPr lang="en-US" dirty="0"/>
          </a:p>
        </p:txBody>
      </p:sp>
      <p:sp>
        <p:nvSpPr>
          <p:cNvPr id="3" name="Text Placeholder 2"/>
          <p:cNvSpPr>
            <a:spLocks noGrp="1"/>
          </p:cNvSpPr>
          <p:nvPr>
            <p:ph type="body" idx="1"/>
          </p:nvPr>
        </p:nvSpPr>
        <p:spPr>
          <a:xfrm>
            <a:off x="881779" y="2353628"/>
            <a:ext cx="5415676"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ko-KR" altLang="en-US"/>
              <a:t>마스터 텍스트 스타일 편집</a:t>
            </a:r>
          </a:p>
        </p:txBody>
      </p:sp>
      <p:sp>
        <p:nvSpPr>
          <p:cNvPr id="4" name="Content Placeholder 3"/>
          <p:cNvSpPr>
            <a:spLocks noGrp="1"/>
          </p:cNvSpPr>
          <p:nvPr>
            <p:ph sz="half" idx="2"/>
          </p:nvPr>
        </p:nvSpPr>
        <p:spPr>
          <a:xfrm>
            <a:off x="881779" y="3507105"/>
            <a:ext cx="5415676" cy="5158423"/>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5" name="Text Placeholder 4"/>
          <p:cNvSpPr>
            <a:spLocks noGrp="1"/>
          </p:cNvSpPr>
          <p:nvPr>
            <p:ph type="body" sz="quarter" idx="3"/>
          </p:nvPr>
        </p:nvSpPr>
        <p:spPr>
          <a:xfrm>
            <a:off x="6480811" y="2353628"/>
            <a:ext cx="5442347" cy="1153477"/>
          </a:xfrm>
        </p:spPr>
        <p:txBody>
          <a:bodyPr anchor="b"/>
          <a:lstStyle>
            <a:lvl1pPr marL="0" indent="0">
              <a:buNone/>
              <a:defRPr sz="3360" b="1"/>
            </a:lvl1pPr>
            <a:lvl2pPr marL="640080" indent="0">
              <a:buNone/>
              <a:defRPr sz="2800" b="1"/>
            </a:lvl2pPr>
            <a:lvl3pPr marL="1280160" indent="0">
              <a:buNone/>
              <a:defRPr sz="2520" b="1"/>
            </a:lvl3pPr>
            <a:lvl4pPr marL="1920240" indent="0">
              <a:buNone/>
              <a:defRPr sz="2240" b="1"/>
            </a:lvl4pPr>
            <a:lvl5pPr marL="2560320" indent="0">
              <a:buNone/>
              <a:defRPr sz="2240" b="1"/>
            </a:lvl5pPr>
            <a:lvl6pPr marL="3200400" indent="0">
              <a:buNone/>
              <a:defRPr sz="2240" b="1"/>
            </a:lvl6pPr>
            <a:lvl7pPr marL="3840480" indent="0">
              <a:buNone/>
              <a:defRPr sz="2240" b="1"/>
            </a:lvl7pPr>
            <a:lvl8pPr marL="4480560" indent="0">
              <a:buNone/>
              <a:defRPr sz="2240" b="1"/>
            </a:lvl8pPr>
            <a:lvl9pPr marL="5120640" indent="0">
              <a:buNone/>
              <a:defRPr sz="2240" b="1"/>
            </a:lvl9pPr>
          </a:lstStyle>
          <a:p>
            <a:pPr lvl="0"/>
            <a:r>
              <a:rPr lang="ko-KR" altLang="en-US"/>
              <a:t>마스터 텍스트 스타일 편집</a:t>
            </a:r>
          </a:p>
        </p:txBody>
      </p:sp>
      <p:sp>
        <p:nvSpPr>
          <p:cNvPr id="6" name="Content Placeholder 5"/>
          <p:cNvSpPr>
            <a:spLocks noGrp="1"/>
          </p:cNvSpPr>
          <p:nvPr>
            <p:ph sz="quarter" idx="4"/>
          </p:nvPr>
        </p:nvSpPr>
        <p:spPr>
          <a:xfrm>
            <a:off x="6480811" y="3507105"/>
            <a:ext cx="5442347" cy="5158423"/>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7" name="Date Placeholder 6"/>
          <p:cNvSpPr>
            <a:spLocks noGrp="1"/>
          </p:cNvSpPr>
          <p:nvPr>
            <p:ph type="dt" sz="half" idx="10"/>
          </p:nvPr>
        </p:nvSpPr>
        <p:spPr/>
        <p:txBody>
          <a:bodyPr/>
          <a:lstStyle/>
          <a:p>
            <a:fld id="{412D5BC4-201E-4511-9CB5-54B00EDEE1D8}" type="datetimeFigureOut">
              <a:rPr lang="ko-KR" altLang="en-US" smtClean="0"/>
              <a:t>2023. 7. 3.</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3580589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Date Placeholder 2"/>
          <p:cNvSpPr>
            <a:spLocks noGrp="1"/>
          </p:cNvSpPr>
          <p:nvPr>
            <p:ph type="dt" sz="half" idx="10"/>
          </p:nvPr>
        </p:nvSpPr>
        <p:spPr/>
        <p:txBody>
          <a:bodyPr/>
          <a:lstStyle/>
          <a:p>
            <a:fld id="{412D5BC4-201E-4511-9CB5-54B00EDEE1D8}" type="datetimeFigureOut">
              <a:rPr lang="ko-KR" altLang="en-US" smtClean="0"/>
              <a:t>2023. 7. 3.</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1100276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2D5BC4-201E-4511-9CB5-54B00EDEE1D8}" type="datetimeFigureOut">
              <a:rPr lang="ko-KR" altLang="en-US" smtClean="0"/>
              <a:t>2023. 7. 3.</a:t>
            </a:fld>
            <a:endParaRPr lang="ko-KR" altLang="en-US"/>
          </a:p>
        </p:txBody>
      </p:sp>
      <p:sp>
        <p:nvSpPr>
          <p:cNvPr id="3" name="Footer Placeholder 2"/>
          <p:cNvSpPr>
            <a:spLocks noGrp="1"/>
          </p:cNvSpPr>
          <p:nvPr>
            <p:ph type="ftr" sz="quarter" idx="11"/>
          </p:nvPr>
        </p:nvSpPr>
        <p:spPr/>
        <p:txBody>
          <a:bodyPr/>
          <a:lstStyle/>
          <a:p>
            <a:endParaRPr lang="ko-KR" altLang="en-US"/>
          </a:p>
        </p:txBody>
      </p:sp>
      <p:sp>
        <p:nvSpPr>
          <p:cNvPr id="4" name="Slide Number Placeholder 3"/>
          <p:cNvSpPr>
            <a:spLocks noGrp="1"/>
          </p:cNvSpPr>
          <p:nvPr>
            <p:ph type="sldNum" sz="quarter" idx="12"/>
          </p:nvPr>
        </p:nvSpPr>
        <p:spPr/>
        <p:txBody>
          <a:body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3287448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ko-KR" altLang="en-US"/>
              <a:t>마스터 제목 스타일 편집</a:t>
            </a:r>
            <a:endParaRPr lang="en-US" dirty="0"/>
          </a:p>
        </p:txBody>
      </p:sp>
      <p:sp>
        <p:nvSpPr>
          <p:cNvPr id="3" name="Content Placeholder 2"/>
          <p:cNvSpPr>
            <a:spLocks noGrp="1"/>
          </p:cNvSpPr>
          <p:nvPr>
            <p:ph idx="1"/>
          </p:nvPr>
        </p:nvSpPr>
        <p:spPr>
          <a:xfrm>
            <a:off x="5442347" y="1382397"/>
            <a:ext cx="6480810" cy="6823075"/>
          </a:xfrm>
        </p:spPr>
        <p:txBody>
          <a:bodyPr/>
          <a:lstStyle>
            <a:lvl1pPr>
              <a:defRPr sz="4480"/>
            </a:lvl1pPr>
            <a:lvl2pPr>
              <a:defRPr sz="3920"/>
            </a:lvl2pPr>
            <a:lvl3pPr>
              <a:defRPr sz="3360"/>
            </a:lvl3pPr>
            <a:lvl4pPr>
              <a:defRPr sz="2800"/>
            </a:lvl4pPr>
            <a:lvl5pPr>
              <a:defRPr sz="2800"/>
            </a:lvl5pPr>
            <a:lvl6pPr>
              <a:defRPr sz="2800"/>
            </a:lvl6pPr>
            <a:lvl7pPr>
              <a:defRPr sz="2800"/>
            </a:lvl7pPr>
            <a:lvl8pPr>
              <a:defRPr sz="2800"/>
            </a:lvl8pPr>
            <a:lvl9pPr>
              <a:defRPr sz="2800"/>
            </a:lvl9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ko-KR" altLang="en-US"/>
              <a:t>마스터 텍스트 스타일 편집</a:t>
            </a:r>
          </a:p>
        </p:txBody>
      </p:sp>
      <p:sp>
        <p:nvSpPr>
          <p:cNvPr id="5" name="Date Placeholder 4"/>
          <p:cNvSpPr>
            <a:spLocks noGrp="1"/>
          </p:cNvSpPr>
          <p:nvPr>
            <p:ph type="dt" sz="half" idx="10"/>
          </p:nvPr>
        </p:nvSpPr>
        <p:spPr/>
        <p:txBody>
          <a:bodyPr/>
          <a:lstStyle/>
          <a:p>
            <a:fld id="{412D5BC4-201E-4511-9CB5-54B00EDEE1D8}" type="datetimeFigureOut">
              <a:rPr lang="ko-KR" altLang="en-US" smtClean="0"/>
              <a:t>2023. 7. 3.</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818805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881778" y="640080"/>
            <a:ext cx="4128849" cy="2240280"/>
          </a:xfrm>
        </p:spPr>
        <p:txBody>
          <a:bodyPr anchor="b"/>
          <a:lstStyle>
            <a:lvl1pPr>
              <a:defRPr sz="4480"/>
            </a:lvl1pPr>
          </a:lstStyle>
          <a:p>
            <a:r>
              <a:rPr lang="ko-KR" altLang="en-US"/>
              <a:t>마스터 제목 스타일 편집</a:t>
            </a:r>
            <a:endParaRPr lang="en-US" dirty="0"/>
          </a:p>
        </p:txBody>
      </p:sp>
      <p:sp>
        <p:nvSpPr>
          <p:cNvPr id="3" name="Picture Placeholder 2"/>
          <p:cNvSpPr>
            <a:spLocks noGrp="1" noChangeAspect="1"/>
          </p:cNvSpPr>
          <p:nvPr>
            <p:ph type="pic" idx="1"/>
          </p:nvPr>
        </p:nvSpPr>
        <p:spPr>
          <a:xfrm>
            <a:off x="5442347" y="1382397"/>
            <a:ext cx="6480810" cy="6823075"/>
          </a:xfrm>
        </p:spPr>
        <p:txBody>
          <a:bodyPr anchor="t"/>
          <a:lstStyle>
            <a:lvl1pPr marL="0" indent="0">
              <a:buNone/>
              <a:defRPr sz="4480"/>
            </a:lvl1pPr>
            <a:lvl2pPr marL="640080" indent="0">
              <a:buNone/>
              <a:defRPr sz="3920"/>
            </a:lvl2pPr>
            <a:lvl3pPr marL="1280160" indent="0">
              <a:buNone/>
              <a:defRPr sz="3360"/>
            </a:lvl3pPr>
            <a:lvl4pPr marL="1920240" indent="0">
              <a:buNone/>
              <a:defRPr sz="2800"/>
            </a:lvl4pPr>
            <a:lvl5pPr marL="2560320" indent="0">
              <a:buNone/>
              <a:defRPr sz="2800"/>
            </a:lvl5pPr>
            <a:lvl6pPr marL="3200400" indent="0">
              <a:buNone/>
              <a:defRPr sz="2800"/>
            </a:lvl6pPr>
            <a:lvl7pPr marL="3840480" indent="0">
              <a:buNone/>
              <a:defRPr sz="2800"/>
            </a:lvl7pPr>
            <a:lvl8pPr marL="4480560" indent="0">
              <a:buNone/>
              <a:defRPr sz="2800"/>
            </a:lvl8pPr>
            <a:lvl9pPr marL="5120640" indent="0">
              <a:buNone/>
              <a:defRPr sz="2800"/>
            </a:lvl9pPr>
          </a:lstStyle>
          <a:p>
            <a:r>
              <a:rPr lang="ko-KR" altLang="en-US"/>
              <a:t>그림을 추가하려면 아이콘을 클릭하십시오</a:t>
            </a:r>
            <a:endParaRPr lang="en-US" dirty="0"/>
          </a:p>
        </p:txBody>
      </p:sp>
      <p:sp>
        <p:nvSpPr>
          <p:cNvPr id="4" name="Text Placeholder 3"/>
          <p:cNvSpPr>
            <a:spLocks noGrp="1"/>
          </p:cNvSpPr>
          <p:nvPr>
            <p:ph type="body" sz="half" idx="2"/>
          </p:nvPr>
        </p:nvSpPr>
        <p:spPr>
          <a:xfrm>
            <a:off x="881778" y="2880360"/>
            <a:ext cx="4128849" cy="5336223"/>
          </a:xfrm>
        </p:spPr>
        <p:txBody>
          <a:bodyPr/>
          <a:lstStyle>
            <a:lvl1pPr marL="0" indent="0">
              <a:buNone/>
              <a:defRPr sz="2240"/>
            </a:lvl1pPr>
            <a:lvl2pPr marL="640080" indent="0">
              <a:buNone/>
              <a:defRPr sz="1960"/>
            </a:lvl2pPr>
            <a:lvl3pPr marL="1280160" indent="0">
              <a:buNone/>
              <a:defRPr sz="1680"/>
            </a:lvl3pPr>
            <a:lvl4pPr marL="1920240" indent="0">
              <a:buNone/>
              <a:defRPr sz="1400"/>
            </a:lvl4pPr>
            <a:lvl5pPr marL="2560320" indent="0">
              <a:buNone/>
              <a:defRPr sz="1400"/>
            </a:lvl5pPr>
            <a:lvl6pPr marL="3200400" indent="0">
              <a:buNone/>
              <a:defRPr sz="1400"/>
            </a:lvl6pPr>
            <a:lvl7pPr marL="3840480" indent="0">
              <a:buNone/>
              <a:defRPr sz="1400"/>
            </a:lvl7pPr>
            <a:lvl8pPr marL="4480560" indent="0">
              <a:buNone/>
              <a:defRPr sz="1400"/>
            </a:lvl8pPr>
            <a:lvl9pPr marL="5120640" indent="0">
              <a:buNone/>
              <a:defRPr sz="1400"/>
            </a:lvl9pPr>
          </a:lstStyle>
          <a:p>
            <a:pPr lvl="0"/>
            <a:r>
              <a:rPr lang="ko-KR" altLang="en-US"/>
              <a:t>마스터 텍스트 스타일 편집</a:t>
            </a:r>
          </a:p>
        </p:txBody>
      </p:sp>
      <p:sp>
        <p:nvSpPr>
          <p:cNvPr id="5" name="Date Placeholder 4"/>
          <p:cNvSpPr>
            <a:spLocks noGrp="1"/>
          </p:cNvSpPr>
          <p:nvPr>
            <p:ph type="dt" sz="half" idx="10"/>
          </p:nvPr>
        </p:nvSpPr>
        <p:spPr/>
        <p:txBody>
          <a:bodyPr/>
          <a:lstStyle/>
          <a:p>
            <a:fld id="{412D5BC4-201E-4511-9CB5-54B00EDEE1D8}" type="datetimeFigureOut">
              <a:rPr lang="ko-KR" altLang="en-US" smtClean="0"/>
              <a:t>2023. 7. 3.</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964953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0110" y="511177"/>
            <a:ext cx="11041380" cy="1855788"/>
          </a:xfrm>
          <a:prstGeom prst="rect">
            <a:avLst/>
          </a:prstGeom>
        </p:spPr>
        <p:txBody>
          <a:bodyPr vert="horz" lIns="91440" tIns="45720" rIns="91440" bIns="45720" rtlCol="0" anchor="ctr">
            <a:normAutofit/>
          </a:bodyPr>
          <a:lstStyle/>
          <a:p>
            <a:r>
              <a:rPr lang="ko-KR" altLang="en-US"/>
              <a:t>마스터 제목 스타일 편집</a:t>
            </a:r>
            <a:endParaRPr lang="en-US" dirty="0"/>
          </a:p>
        </p:txBody>
      </p:sp>
      <p:sp>
        <p:nvSpPr>
          <p:cNvPr id="3" name="Text Placeholder 2"/>
          <p:cNvSpPr>
            <a:spLocks noGrp="1"/>
          </p:cNvSpPr>
          <p:nvPr>
            <p:ph type="body" idx="1"/>
          </p:nvPr>
        </p:nvSpPr>
        <p:spPr>
          <a:xfrm>
            <a:off x="880110" y="2555875"/>
            <a:ext cx="11041380" cy="6091873"/>
          </a:xfrm>
          <a:prstGeom prst="rect">
            <a:avLst/>
          </a:prstGeom>
        </p:spPr>
        <p:txBody>
          <a:bodyPr vert="horz" lIns="91440" tIns="45720" rIns="91440" bIns="45720" rtlCol="0">
            <a:normAutofit/>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dirty="0"/>
          </a:p>
        </p:txBody>
      </p:sp>
      <p:sp>
        <p:nvSpPr>
          <p:cNvPr id="4" name="Date Placeholder 3"/>
          <p:cNvSpPr>
            <a:spLocks noGrp="1"/>
          </p:cNvSpPr>
          <p:nvPr>
            <p:ph type="dt" sz="half" idx="2"/>
          </p:nvPr>
        </p:nvSpPr>
        <p:spPr>
          <a:xfrm>
            <a:off x="880110" y="8898892"/>
            <a:ext cx="2880360" cy="511175"/>
          </a:xfrm>
          <a:prstGeom prst="rect">
            <a:avLst/>
          </a:prstGeom>
        </p:spPr>
        <p:txBody>
          <a:bodyPr vert="horz" lIns="91440" tIns="45720" rIns="91440" bIns="45720" rtlCol="0" anchor="ctr"/>
          <a:lstStyle>
            <a:lvl1pPr algn="l">
              <a:defRPr sz="1680">
                <a:solidFill>
                  <a:schemeClr val="tx1">
                    <a:tint val="75000"/>
                  </a:schemeClr>
                </a:solidFill>
              </a:defRPr>
            </a:lvl1pPr>
          </a:lstStyle>
          <a:p>
            <a:fld id="{412D5BC4-201E-4511-9CB5-54B00EDEE1D8}" type="datetimeFigureOut">
              <a:rPr lang="ko-KR" altLang="en-US" smtClean="0"/>
              <a:t>2023. 7. 3.</a:t>
            </a:fld>
            <a:endParaRPr lang="ko-KR" altLang="en-US"/>
          </a:p>
        </p:txBody>
      </p:sp>
      <p:sp>
        <p:nvSpPr>
          <p:cNvPr id="5" name="Footer Placeholder 4"/>
          <p:cNvSpPr>
            <a:spLocks noGrp="1"/>
          </p:cNvSpPr>
          <p:nvPr>
            <p:ph type="ftr" sz="quarter" idx="3"/>
          </p:nvPr>
        </p:nvSpPr>
        <p:spPr>
          <a:xfrm>
            <a:off x="4240530" y="8898892"/>
            <a:ext cx="4320540" cy="511175"/>
          </a:xfrm>
          <a:prstGeom prst="rect">
            <a:avLst/>
          </a:prstGeom>
        </p:spPr>
        <p:txBody>
          <a:bodyPr vert="horz" lIns="91440" tIns="45720" rIns="91440" bIns="45720" rtlCol="0" anchor="ctr"/>
          <a:lstStyle>
            <a:lvl1pPr algn="ctr">
              <a:defRPr sz="1680">
                <a:solidFill>
                  <a:schemeClr val="tx1">
                    <a:tint val="75000"/>
                  </a:schemeClr>
                </a:solidFill>
              </a:defRPr>
            </a:lvl1pPr>
          </a:lstStyle>
          <a:p>
            <a:endParaRPr lang="ko-KR" altLang="en-US"/>
          </a:p>
        </p:txBody>
      </p:sp>
      <p:sp>
        <p:nvSpPr>
          <p:cNvPr id="6" name="Slide Number Placeholder 5"/>
          <p:cNvSpPr>
            <a:spLocks noGrp="1"/>
          </p:cNvSpPr>
          <p:nvPr>
            <p:ph type="sldNum" sz="quarter" idx="4"/>
          </p:nvPr>
        </p:nvSpPr>
        <p:spPr>
          <a:xfrm>
            <a:off x="9041130" y="8898892"/>
            <a:ext cx="2880360" cy="511175"/>
          </a:xfrm>
          <a:prstGeom prst="rect">
            <a:avLst/>
          </a:prstGeom>
        </p:spPr>
        <p:txBody>
          <a:bodyPr vert="horz" lIns="91440" tIns="45720" rIns="91440" bIns="45720" rtlCol="0" anchor="ctr"/>
          <a:lstStyle>
            <a:lvl1pPr algn="r">
              <a:defRPr sz="1680">
                <a:solidFill>
                  <a:schemeClr val="tx1">
                    <a:tint val="75000"/>
                  </a:schemeClr>
                </a:solidFill>
              </a:defRPr>
            </a:lvl1pPr>
          </a:lstStyle>
          <a:p>
            <a:fld id="{3B550CF2-E683-4E28-84A0-A45D59A387F7}" type="slidenum">
              <a:rPr lang="ko-KR" altLang="en-US" smtClean="0"/>
              <a:t>‹#›</a:t>
            </a:fld>
            <a:endParaRPr lang="ko-KR" altLang="en-US"/>
          </a:p>
        </p:txBody>
      </p:sp>
    </p:spTree>
    <p:extLst>
      <p:ext uri="{BB962C8B-B14F-4D97-AF65-F5344CB8AC3E}">
        <p14:creationId xmlns:p14="http://schemas.microsoft.com/office/powerpoint/2010/main" val="71007335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280160" rtl="0" eaLnBrk="1" latinLnBrk="1" hangingPunct="1">
        <a:lnSpc>
          <a:spcPct val="90000"/>
        </a:lnSpc>
        <a:spcBef>
          <a:spcPct val="0"/>
        </a:spcBef>
        <a:buNone/>
        <a:defRPr sz="6160" kern="1200">
          <a:solidFill>
            <a:schemeClr val="tx1"/>
          </a:solidFill>
          <a:latin typeface="+mj-lt"/>
          <a:ea typeface="+mj-ea"/>
          <a:cs typeface="+mj-cs"/>
        </a:defRPr>
      </a:lvl1pPr>
    </p:titleStyle>
    <p:bodyStyle>
      <a:lvl1pPr marL="320040" indent="-320040" algn="l" defTabSz="1280160" rtl="0" eaLnBrk="1" latinLnBrk="1" hangingPunct="1">
        <a:lnSpc>
          <a:spcPct val="90000"/>
        </a:lnSpc>
        <a:spcBef>
          <a:spcPts val="1400"/>
        </a:spcBef>
        <a:buFont typeface="Arial" panose="020B0604020202020204" pitchFamily="34" charset="0"/>
        <a:buChar char="•"/>
        <a:defRPr sz="3920" kern="1200">
          <a:solidFill>
            <a:schemeClr val="tx1"/>
          </a:solidFill>
          <a:latin typeface="+mn-lt"/>
          <a:ea typeface="+mn-ea"/>
          <a:cs typeface="+mn-cs"/>
        </a:defRPr>
      </a:lvl1pPr>
      <a:lvl2pPr marL="960120" indent="-320040" algn="l" defTabSz="1280160" rtl="0" eaLnBrk="1" latinLnBrk="1" hangingPunct="1">
        <a:lnSpc>
          <a:spcPct val="90000"/>
        </a:lnSpc>
        <a:spcBef>
          <a:spcPts val="700"/>
        </a:spcBef>
        <a:buFont typeface="Arial" panose="020B0604020202020204" pitchFamily="34" charset="0"/>
        <a:buChar char="•"/>
        <a:defRPr sz="3360" kern="1200">
          <a:solidFill>
            <a:schemeClr val="tx1"/>
          </a:solidFill>
          <a:latin typeface="+mn-lt"/>
          <a:ea typeface="+mn-ea"/>
          <a:cs typeface="+mn-cs"/>
        </a:defRPr>
      </a:lvl2pPr>
      <a:lvl3pPr marL="1600200" indent="-320040" algn="l" defTabSz="1280160" rtl="0" eaLnBrk="1" latinLnBrk="1" hangingPunct="1">
        <a:lnSpc>
          <a:spcPct val="90000"/>
        </a:lnSpc>
        <a:spcBef>
          <a:spcPts val="700"/>
        </a:spcBef>
        <a:buFont typeface="Arial" panose="020B0604020202020204" pitchFamily="34" charset="0"/>
        <a:buChar char="•"/>
        <a:defRPr sz="2800" kern="1200">
          <a:solidFill>
            <a:schemeClr val="tx1"/>
          </a:solidFill>
          <a:latin typeface="+mn-lt"/>
          <a:ea typeface="+mn-ea"/>
          <a:cs typeface="+mn-cs"/>
        </a:defRPr>
      </a:lvl3pPr>
      <a:lvl4pPr marL="2240280" indent="-320040" algn="l" defTabSz="1280160" rtl="0" eaLnBrk="1" latinLnBrk="1"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4pPr>
      <a:lvl5pPr marL="2880360" indent="-320040" algn="l" defTabSz="1280160" rtl="0" eaLnBrk="1" latinLnBrk="1"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5pPr>
      <a:lvl6pPr marL="3520440" indent="-320040" algn="l" defTabSz="1280160" rtl="0" eaLnBrk="1" latinLnBrk="1"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6pPr>
      <a:lvl7pPr marL="4160520" indent="-320040" algn="l" defTabSz="1280160" rtl="0" eaLnBrk="1" latinLnBrk="1"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7pPr>
      <a:lvl8pPr marL="4800600" indent="-320040" algn="l" defTabSz="1280160" rtl="0" eaLnBrk="1" latinLnBrk="1"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8pPr>
      <a:lvl9pPr marL="5440680" indent="-320040" algn="l" defTabSz="1280160" rtl="0" eaLnBrk="1" latinLnBrk="1" hangingPunct="1">
        <a:lnSpc>
          <a:spcPct val="90000"/>
        </a:lnSpc>
        <a:spcBef>
          <a:spcPts val="700"/>
        </a:spcBef>
        <a:buFont typeface="Arial" panose="020B0604020202020204" pitchFamily="34" charset="0"/>
        <a:buChar char="•"/>
        <a:defRPr sz="2520" kern="1200">
          <a:solidFill>
            <a:schemeClr val="tx1"/>
          </a:solidFill>
          <a:latin typeface="+mn-lt"/>
          <a:ea typeface="+mn-ea"/>
          <a:cs typeface="+mn-cs"/>
        </a:defRPr>
      </a:lvl9pPr>
    </p:bodyStyle>
    <p:otherStyle>
      <a:defPPr>
        <a:defRPr lang="en-US"/>
      </a:defPPr>
      <a:lvl1pPr marL="0" algn="l" defTabSz="1280160" rtl="0" eaLnBrk="1" latinLnBrk="1" hangingPunct="1">
        <a:defRPr sz="2520" kern="1200">
          <a:solidFill>
            <a:schemeClr val="tx1"/>
          </a:solidFill>
          <a:latin typeface="+mn-lt"/>
          <a:ea typeface="+mn-ea"/>
          <a:cs typeface="+mn-cs"/>
        </a:defRPr>
      </a:lvl1pPr>
      <a:lvl2pPr marL="640080" algn="l" defTabSz="1280160" rtl="0" eaLnBrk="1" latinLnBrk="1" hangingPunct="1">
        <a:defRPr sz="2520" kern="1200">
          <a:solidFill>
            <a:schemeClr val="tx1"/>
          </a:solidFill>
          <a:latin typeface="+mn-lt"/>
          <a:ea typeface="+mn-ea"/>
          <a:cs typeface="+mn-cs"/>
        </a:defRPr>
      </a:lvl2pPr>
      <a:lvl3pPr marL="1280160" algn="l" defTabSz="1280160" rtl="0" eaLnBrk="1" latinLnBrk="1" hangingPunct="1">
        <a:defRPr sz="2520" kern="1200">
          <a:solidFill>
            <a:schemeClr val="tx1"/>
          </a:solidFill>
          <a:latin typeface="+mn-lt"/>
          <a:ea typeface="+mn-ea"/>
          <a:cs typeface="+mn-cs"/>
        </a:defRPr>
      </a:lvl3pPr>
      <a:lvl4pPr marL="1920240" algn="l" defTabSz="1280160" rtl="0" eaLnBrk="1" latinLnBrk="1" hangingPunct="1">
        <a:defRPr sz="2520" kern="1200">
          <a:solidFill>
            <a:schemeClr val="tx1"/>
          </a:solidFill>
          <a:latin typeface="+mn-lt"/>
          <a:ea typeface="+mn-ea"/>
          <a:cs typeface="+mn-cs"/>
        </a:defRPr>
      </a:lvl4pPr>
      <a:lvl5pPr marL="2560320" algn="l" defTabSz="1280160" rtl="0" eaLnBrk="1" latinLnBrk="1" hangingPunct="1">
        <a:defRPr sz="2520" kern="1200">
          <a:solidFill>
            <a:schemeClr val="tx1"/>
          </a:solidFill>
          <a:latin typeface="+mn-lt"/>
          <a:ea typeface="+mn-ea"/>
          <a:cs typeface="+mn-cs"/>
        </a:defRPr>
      </a:lvl5pPr>
      <a:lvl6pPr marL="3200400" algn="l" defTabSz="1280160" rtl="0" eaLnBrk="1" latinLnBrk="1" hangingPunct="1">
        <a:defRPr sz="2520" kern="1200">
          <a:solidFill>
            <a:schemeClr val="tx1"/>
          </a:solidFill>
          <a:latin typeface="+mn-lt"/>
          <a:ea typeface="+mn-ea"/>
          <a:cs typeface="+mn-cs"/>
        </a:defRPr>
      </a:lvl6pPr>
      <a:lvl7pPr marL="3840480" algn="l" defTabSz="1280160" rtl="0" eaLnBrk="1" latinLnBrk="1" hangingPunct="1">
        <a:defRPr sz="2520" kern="1200">
          <a:solidFill>
            <a:schemeClr val="tx1"/>
          </a:solidFill>
          <a:latin typeface="+mn-lt"/>
          <a:ea typeface="+mn-ea"/>
          <a:cs typeface="+mn-cs"/>
        </a:defRPr>
      </a:lvl7pPr>
      <a:lvl8pPr marL="4480560" algn="l" defTabSz="1280160" rtl="0" eaLnBrk="1" latinLnBrk="1" hangingPunct="1">
        <a:defRPr sz="2520" kern="1200">
          <a:solidFill>
            <a:schemeClr val="tx1"/>
          </a:solidFill>
          <a:latin typeface="+mn-lt"/>
          <a:ea typeface="+mn-ea"/>
          <a:cs typeface="+mn-cs"/>
        </a:defRPr>
      </a:lvl8pPr>
      <a:lvl9pPr marL="5120640" algn="l" defTabSz="1280160" rtl="0" eaLnBrk="1" latinLnBrk="1" hangingPunct="1">
        <a:defRPr sz="25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54E4C53-3594-4EFC-B200-3296143211E5}"/>
              </a:ext>
            </a:extLst>
          </p:cNvPr>
          <p:cNvSpPr txBox="1">
            <a:spLocks noChangeArrowheads="1"/>
          </p:cNvSpPr>
          <p:nvPr/>
        </p:nvSpPr>
        <p:spPr bwMode="auto">
          <a:xfrm>
            <a:off x="6710341" y="1015753"/>
            <a:ext cx="5664876" cy="617793"/>
          </a:xfrm>
          <a:prstGeom prst="rect">
            <a:avLst/>
          </a:prstGeom>
          <a:noFill/>
          <a:ln w="9525">
            <a:noFill/>
            <a:miter lim="800000"/>
            <a:headEnd/>
            <a:tailEnd/>
          </a:ln>
        </p:spPr>
        <p:txBody>
          <a:bodyPr wrap="square" lIns="12124" tIns="6062" rIns="12124" bIns="6062">
            <a:spAutoFit/>
          </a:bodyPr>
          <a:lstStyle/>
          <a:p>
            <a:pPr marL="50901" indent="-50901">
              <a:lnSpc>
                <a:spcPct val="150000"/>
              </a:lnSpc>
              <a:buFont typeface="Arial" pitchFamily="34" charset="0"/>
              <a:buChar char="•"/>
            </a:pPr>
            <a:r>
              <a:rPr lang="ko-KR" altLang="en-US" sz="1422" b="1" dirty="0">
                <a:solidFill>
                  <a:srgbClr val="002060"/>
                </a:solidFill>
                <a:effectLst>
                  <a:outerShdw blurRad="38100" dist="38100" dir="2700000" algn="tl">
                    <a:srgbClr val="000000">
                      <a:alpha val="43137"/>
                    </a:srgbClr>
                  </a:outerShdw>
                </a:effectLst>
                <a:latin typeface="HY견고딕" pitchFamily="18" charset="-127"/>
                <a:ea typeface="HY견고딕" pitchFamily="18" charset="-127"/>
              </a:rPr>
              <a:t> </a:t>
            </a:r>
            <a:r>
              <a:rPr lang="en-US" altLang="ko-KR" sz="1422" b="1" dirty="0">
                <a:solidFill>
                  <a:srgbClr val="002060"/>
                </a:solidFill>
                <a:effectLst>
                  <a:outerShdw blurRad="38100" dist="38100" dir="2700000" algn="tl">
                    <a:srgbClr val="000000">
                      <a:alpha val="43137"/>
                    </a:srgbClr>
                  </a:outerShdw>
                </a:effectLst>
                <a:latin typeface="HY견고딕" pitchFamily="18" charset="-127"/>
                <a:ea typeface="HY견고딕" pitchFamily="18" charset="-127"/>
              </a:rPr>
              <a:t>Chosun University </a:t>
            </a:r>
          </a:p>
          <a:p>
            <a:pPr marL="50901" indent="-50901">
              <a:lnSpc>
                <a:spcPct val="150000"/>
              </a:lnSpc>
              <a:buFont typeface="Arial" pitchFamily="34" charset="0"/>
              <a:buChar char="•"/>
            </a:pPr>
            <a:r>
              <a:rPr lang="ko-KR" altLang="en-US" sz="1422" b="1" dirty="0">
                <a:solidFill>
                  <a:srgbClr val="002060"/>
                </a:solidFill>
                <a:effectLst>
                  <a:outerShdw blurRad="38100" dist="38100" dir="2700000" algn="tl">
                    <a:srgbClr val="000000">
                      <a:alpha val="43137"/>
                    </a:srgbClr>
                  </a:outerShdw>
                </a:effectLst>
                <a:latin typeface="HY견고딕" pitchFamily="18" charset="-127"/>
                <a:ea typeface="HY견고딕" pitchFamily="18" charset="-127"/>
              </a:rPr>
              <a:t> </a:t>
            </a:r>
            <a:r>
              <a:rPr lang="en-US" altLang="ko-KR" sz="1422" b="1" dirty="0" err="1">
                <a:solidFill>
                  <a:srgbClr val="002060"/>
                </a:solidFill>
                <a:effectLst>
                  <a:outerShdw blurRad="38100" dist="38100" dir="2700000" algn="tl">
                    <a:srgbClr val="000000">
                      <a:alpha val="43137"/>
                    </a:srgbClr>
                  </a:outerShdw>
                </a:effectLst>
                <a:latin typeface="HY견고딕" pitchFamily="18" charset="-127"/>
                <a:ea typeface="HY견고딕" pitchFamily="18" charset="-127"/>
              </a:rPr>
              <a:t>Hee</a:t>
            </a:r>
            <a:r>
              <a:rPr lang="en-US" altLang="ko-KR" sz="1422" b="1" dirty="0">
                <a:solidFill>
                  <a:srgbClr val="002060"/>
                </a:solidFill>
                <a:effectLst>
                  <a:outerShdw blurRad="38100" dist="38100" dir="2700000" algn="tl">
                    <a:srgbClr val="000000">
                      <a:alpha val="43137"/>
                    </a:srgbClr>
                  </a:outerShdw>
                </a:effectLst>
                <a:latin typeface="HY견고딕" pitchFamily="18" charset="-127"/>
                <a:ea typeface="HY견고딕" pitchFamily="18" charset="-127"/>
              </a:rPr>
              <a:t>-Soo </a:t>
            </a:r>
            <a:r>
              <a:rPr lang="en-US" altLang="ko-KR" sz="1422" b="1" dirty="0" err="1">
                <a:solidFill>
                  <a:srgbClr val="002060"/>
                </a:solidFill>
                <a:effectLst>
                  <a:outerShdw blurRad="38100" dist="38100" dir="2700000" algn="tl">
                    <a:srgbClr val="000000">
                      <a:alpha val="43137"/>
                    </a:srgbClr>
                  </a:outerShdw>
                </a:effectLst>
                <a:latin typeface="HY견고딕" pitchFamily="18" charset="-127"/>
                <a:ea typeface="HY견고딕" pitchFamily="18" charset="-127"/>
              </a:rPr>
              <a:t>Ryoo</a:t>
            </a:r>
            <a:r>
              <a:rPr lang="en-US" altLang="ko-KR" sz="1422" b="1" dirty="0">
                <a:solidFill>
                  <a:srgbClr val="002060"/>
                </a:solidFill>
                <a:effectLst>
                  <a:outerShdw blurRad="38100" dist="38100" dir="2700000" algn="tl">
                    <a:srgbClr val="000000">
                      <a:alpha val="43137"/>
                    </a:srgbClr>
                  </a:outerShdw>
                </a:effectLst>
                <a:latin typeface="HY견고딕" pitchFamily="18" charset="-127"/>
                <a:ea typeface="HY견고딕" pitchFamily="18" charset="-127"/>
              </a:rPr>
              <a:t>, Woo-Young Jang, Geon-Woo Park</a:t>
            </a:r>
          </a:p>
        </p:txBody>
      </p:sp>
      <p:sp>
        <p:nvSpPr>
          <p:cNvPr id="7" name="TextBox 6">
            <a:extLst>
              <a:ext uri="{FF2B5EF4-FFF2-40B4-BE49-F238E27FC236}">
                <a16:creationId xmlns:a16="http://schemas.microsoft.com/office/drawing/2014/main" id="{62C028C7-5058-49A7-A39E-7A21D1EC3405}"/>
              </a:ext>
            </a:extLst>
          </p:cNvPr>
          <p:cNvSpPr txBox="1"/>
          <p:nvPr/>
        </p:nvSpPr>
        <p:spPr>
          <a:xfrm>
            <a:off x="1001715" y="104051"/>
            <a:ext cx="10835757" cy="887867"/>
          </a:xfrm>
          <a:prstGeom prst="rect">
            <a:avLst/>
          </a:prstGeom>
          <a:noFill/>
        </p:spPr>
        <p:txBody>
          <a:bodyPr wrap="square" lIns="12124" tIns="6062" rIns="12124" bIns="6062">
            <a:spAutoFit/>
          </a:bodyPr>
          <a:lstStyle/>
          <a:p>
            <a:pPr algn="ctr" defTabSz="409227">
              <a:defRPr/>
            </a:pPr>
            <a:r>
              <a:rPr lang="en-US" altLang="ko-KR" sz="2845" b="1" dirty="0">
                <a:solidFill>
                  <a:srgbClr val="002060"/>
                </a:solidFill>
                <a:effectLst>
                  <a:outerShdw blurRad="38100" dist="38100" dir="2700000" algn="tl">
                    <a:srgbClr val="000000">
                      <a:alpha val="43137"/>
                    </a:srgbClr>
                  </a:outerShdw>
                </a:effectLst>
                <a:latin typeface="HY견고딕" pitchFamily="18" charset="-127"/>
                <a:ea typeface="HY견고딕" pitchFamily="18" charset="-127"/>
              </a:rPr>
              <a:t>AI-based medical image processing algorithm application research for telemedicine</a:t>
            </a:r>
            <a:endParaRPr lang="ko-KR" altLang="en-US" sz="2845" b="1" dirty="0">
              <a:solidFill>
                <a:srgbClr val="002060"/>
              </a:solidFill>
              <a:effectLst>
                <a:outerShdw blurRad="38100" dist="38100" dir="2700000" algn="tl">
                  <a:srgbClr val="000000">
                    <a:alpha val="43137"/>
                  </a:srgbClr>
                </a:outerShdw>
              </a:effectLst>
            </a:endParaRPr>
          </a:p>
        </p:txBody>
      </p:sp>
      <p:sp>
        <p:nvSpPr>
          <p:cNvPr id="8" name="모서리가 둥근 직사각형 13">
            <a:extLst>
              <a:ext uri="{FF2B5EF4-FFF2-40B4-BE49-F238E27FC236}">
                <a16:creationId xmlns:a16="http://schemas.microsoft.com/office/drawing/2014/main" id="{27DE6FED-100D-44A5-8738-C88464DF321A}"/>
              </a:ext>
            </a:extLst>
          </p:cNvPr>
          <p:cNvSpPr/>
          <p:nvPr/>
        </p:nvSpPr>
        <p:spPr>
          <a:xfrm>
            <a:off x="6419593" y="1828523"/>
            <a:ext cx="4640816" cy="420129"/>
          </a:xfrm>
          <a:prstGeom prst="roundRect">
            <a:avLst>
              <a:gd name="adj" fmla="val 34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2124" tIns="6062" rIns="12124" bIns="6062" anchor="ctr"/>
          <a:lstStyle/>
          <a:p>
            <a:pPr defTabSz="409227">
              <a:defRPr/>
            </a:pPr>
            <a:r>
              <a:rPr lang="en-US" altLang="ko-KR" sz="1565" b="1" dirty="0"/>
              <a:t> </a:t>
            </a:r>
            <a:r>
              <a:rPr lang="en-US" altLang="ko-KR" sz="1565" b="1" dirty="0">
                <a:latin typeface="HY견고딕" pitchFamily="18" charset="-127"/>
                <a:ea typeface="HY견고딕" pitchFamily="18" charset="-127"/>
              </a:rPr>
              <a:t>2. Proposed Work</a:t>
            </a:r>
            <a:endParaRPr lang="ko-KR" altLang="en-US" sz="1565" b="1" dirty="0">
              <a:latin typeface="HY견고딕" pitchFamily="18" charset="-127"/>
              <a:ea typeface="HY견고딕" pitchFamily="18" charset="-127"/>
            </a:endParaRPr>
          </a:p>
        </p:txBody>
      </p:sp>
      <p:sp>
        <p:nvSpPr>
          <p:cNvPr id="9" name="모서리가 둥근 직사각형 30">
            <a:extLst>
              <a:ext uri="{FF2B5EF4-FFF2-40B4-BE49-F238E27FC236}">
                <a16:creationId xmlns:a16="http://schemas.microsoft.com/office/drawing/2014/main" id="{B82CF820-FAE6-4A7E-B07D-49A44ED17E3F}"/>
              </a:ext>
            </a:extLst>
          </p:cNvPr>
          <p:cNvSpPr/>
          <p:nvPr/>
        </p:nvSpPr>
        <p:spPr>
          <a:xfrm>
            <a:off x="724155" y="1828523"/>
            <a:ext cx="3803182" cy="420129"/>
          </a:xfrm>
          <a:prstGeom prst="roundRect">
            <a:avLst>
              <a:gd name="adj" fmla="val 34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2124" tIns="6062" rIns="12124" bIns="6062" anchor="ctr"/>
          <a:lstStyle/>
          <a:p>
            <a:pPr defTabSz="409227">
              <a:defRPr/>
            </a:pPr>
            <a:r>
              <a:rPr lang="en-US" altLang="ko-KR" sz="1565" b="1" dirty="0">
                <a:latin typeface="HY견고딕" pitchFamily="18" charset="-127"/>
                <a:ea typeface="HY견고딕" pitchFamily="18" charset="-127"/>
              </a:rPr>
              <a:t> 1. </a:t>
            </a:r>
            <a:r>
              <a:rPr lang="en-US" altLang="ko-KR" sz="1565" b="1" dirty="0" err="1">
                <a:latin typeface="HY견고딕" pitchFamily="18" charset="-127"/>
                <a:ea typeface="HY견고딕" pitchFamily="18" charset="-127"/>
              </a:rPr>
              <a:t>Absract</a:t>
            </a:r>
            <a:endParaRPr lang="ko-KR" altLang="en-US" sz="1565" b="1" dirty="0">
              <a:latin typeface="HY견고딕" pitchFamily="18" charset="-127"/>
              <a:ea typeface="HY견고딕" pitchFamily="18" charset="-127"/>
            </a:endParaRPr>
          </a:p>
        </p:txBody>
      </p:sp>
      <p:sp>
        <p:nvSpPr>
          <p:cNvPr id="12" name="Text Box 11">
            <a:extLst>
              <a:ext uri="{FF2B5EF4-FFF2-40B4-BE49-F238E27FC236}">
                <a16:creationId xmlns:a16="http://schemas.microsoft.com/office/drawing/2014/main" id="{3D95DE22-A264-4562-9F63-518BC8E2C24D}"/>
              </a:ext>
            </a:extLst>
          </p:cNvPr>
          <p:cNvSpPr txBox="1">
            <a:spLocks noChangeArrowheads="1"/>
          </p:cNvSpPr>
          <p:nvPr/>
        </p:nvSpPr>
        <p:spPr bwMode="auto">
          <a:xfrm>
            <a:off x="544546" y="2419702"/>
            <a:ext cx="5426336" cy="5370761"/>
          </a:xfrm>
          <a:prstGeom prst="rect">
            <a:avLst/>
          </a:prstGeom>
          <a:noFill/>
          <a:ln w="9525" algn="ctr">
            <a:noFill/>
            <a:miter lim="800000"/>
            <a:headEnd/>
            <a:tailEnd/>
          </a:ln>
        </p:spPr>
        <p:txBody>
          <a:bodyPr wrap="square" lIns="12124" tIns="6062" rIns="12124" bIns="6062">
            <a:spAutoFit/>
          </a:bodyPr>
          <a:lstStyle/>
          <a:p>
            <a:pPr marL="50901" indent="-50901">
              <a:lnSpc>
                <a:spcPct val="150000"/>
              </a:lnSpc>
              <a:buFont typeface="Arial" panose="020B0604020202020204" pitchFamily="34" charset="0"/>
              <a:buChar char="•"/>
            </a:pPr>
            <a:r>
              <a:rPr lang="en" altLang="ko-KR" b="0" i="0" u="none" strike="noStrike" dirty="0">
                <a:solidFill>
                  <a:srgbClr val="000000"/>
                </a:solidFill>
                <a:effectLst/>
                <a:latin typeface="-apple-system"/>
              </a:rPr>
              <a:t>Uses deep learning algorithms for medical information to validate algorithms and key models of medical artificial intelligence systems that can read images, diagnose diseases, and predict prognosis</a:t>
            </a:r>
          </a:p>
          <a:p>
            <a:pPr marL="50901" indent="-50901">
              <a:lnSpc>
                <a:spcPct val="150000"/>
              </a:lnSpc>
              <a:buFont typeface="Arial" panose="020B0604020202020204" pitchFamily="34" charset="0"/>
              <a:buChar char="•"/>
            </a:pPr>
            <a:r>
              <a:rPr lang="en" altLang="ko-KR" b="0" i="0" u="none" strike="noStrike" dirty="0">
                <a:solidFill>
                  <a:srgbClr val="000000"/>
                </a:solidFill>
                <a:effectLst/>
                <a:latin typeface="-apple-system"/>
              </a:rPr>
              <a:t>To demonstrate the effectiveness of AI deep learning in telemedicine medical image processing, we focus on the key optimization tools among the hyperparameters of each model</a:t>
            </a:r>
          </a:p>
          <a:p>
            <a:pPr marL="50901" indent="-50901">
              <a:lnSpc>
                <a:spcPct val="150000"/>
              </a:lnSpc>
              <a:buFont typeface="Arial" panose="020B0604020202020204" pitchFamily="34" charset="0"/>
              <a:buChar char="•"/>
            </a:pPr>
            <a:r>
              <a:rPr lang="en" altLang="ko-KR" b="0" i="0" u="none" strike="noStrike" dirty="0">
                <a:solidFill>
                  <a:srgbClr val="000000"/>
                </a:solidFill>
                <a:effectLst/>
                <a:latin typeface="-apple-system"/>
              </a:rPr>
              <a:t>Individual learning is performed according to the characteristics of the medical image. At this time, when there is little medical information data to be used for learning, the performance of each deep learning algorithm model is measured and compared.</a:t>
            </a:r>
          </a:p>
        </p:txBody>
      </p:sp>
      <p:grpSp>
        <p:nvGrpSpPr>
          <p:cNvPr id="13" name="그룹 12">
            <a:extLst>
              <a:ext uri="{FF2B5EF4-FFF2-40B4-BE49-F238E27FC236}">
                <a16:creationId xmlns:a16="http://schemas.microsoft.com/office/drawing/2014/main" id="{2B723E5C-CE6D-4001-A2E0-8BA922B0FC9C}"/>
              </a:ext>
            </a:extLst>
          </p:cNvPr>
          <p:cNvGrpSpPr/>
          <p:nvPr/>
        </p:nvGrpSpPr>
        <p:grpSpPr>
          <a:xfrm>
            <a:off x="6419591" y="2390494"/>
            <a:ext cx="5787156" cy="4038910"/>
            <a:chOff x="10269291" y="2993048"/>
            <a:chExt cx="9254092" cy="7842141"/>
          </a:xfrm>
        </p:grpSpPr>
        <p:sp>
          <p:nvSpPr>
            <p:cNvPr id="14" name="직사각형 13">
              <a:extLst>
                <a:ext uri="{FF2B5EF4-FFF2-40B4-BE49-F238E27FC236}">
                  <a16:creationId xmlns:a16="http://schemas.microsoft.com/office/drawing/2014/main" id="{D1AF427D-1349-474A-8174-7493B40D2539}"/>
                </a:ext>
              </a:extLst>
            </p:cNvPr>
            <p:cNvSpPr/>
            <p:nvPr/>
          </p:nvSpPr>
          <p:spPr>
            <a:xfrm>
              <a:off x="10305169" y="2993048"/>
              <a:ext cx="9218214" cy="646895"/>
            </a:xfrm>
            <a:prstGeom prst="rect">
              <a:avLst/>
            </a:prstGeom>
          </p:spPr>
          <p:txBody>
            <a:bodyPr wrap="none">
              <a:spAutoFit/>
            </a:bodyPr>
            <a:lstStyle/>
            <a:p>
              <a:pPr>
                <a:buFont typeface="Wingdings" pitchFamily="2" charset="2"/>
                <a:buChar char="v"/>
              </a:pPr>
              <a:r>
                <a:rPr lang="ko-KR" altLang="en-US" sz="1565" dirty="0">
                  <a:latin typeface="HY견고딕" pitchFamily="18" charset="-127"/>
                  <a:ea typeface="HY견고딕" pitchFamily="18" charset="-127"/>
                </a:rPr>
                <a:t> </a:t>
              </a:r>
              <a:r>
                <a:rPr lang="en-US" altLang="ko-KR" sz="1565" dirty="0">
                  <a:latin typeface="HY견고딕" pitchFamily="18" charset="-127"/>
                  <a:ea typeface="HY견고딕" pitchFamily="18" charset="-127"/>
                </a:rPr>
                <a:t>AI Model optimization function for medical image</a:t>
              </a:r>
            </a:p>
          </p:txBody>
        </p:sp>
        <p:sp>
          <p:nvSpPr>
            <p:cNvPr id="15" name="TextBox 14">
              <a:extLst>
                <a:ext uri="{FF2B5EF4-FFF2-40B4-BE49-F238E27FC236}">
                  <a16:creationId xmlns:a16="http://schemas.microsoft.com/office/drawing/2014/main" id="{268FB6F7-0058-4DF8-B242-3CCBC96CD1B2}"/>
                </a:ext>
              </a:extLst>
            </p:cNvPr>
            <p:cNvSpPr txBox="1"/>
            <p:nvPr/>
          </p:nvSpPr>
          <p:spPr>
            <a:xfrm>
              <a:off x="10269291" y="3478561"/>
              <a:ext cx="8719362" cy="735662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ko-KR" altLang="ko-KR" dirty="0" err="1"/>
                <a:t>Stochastic</a:t>
              </a:r>
              <a:r>
                <a:rPr lang="ko-KR" altLang="ko-KR" dirty="0"/>
                <a:t> </a:t>
              </a:r>
              <a:r>
                <a:rPr lang="ko-KR" altLang="ko-KR" dirty="0" err="1"/>
                <a:t>Gradient</a:t>
              </a:r>
              <a:r>
                <a:rPr lang="ko-KR" altLang="ko-KR" dirty="0"/>
                <a:t> </a:t>
              </a:r>
              <a:r>
                <a:rPr lang="ko-KR" altLang="ko-KR" dirty="0" err="1"/>
                <a:t>Descent</a:t>
              </a:r>
              <a:r>
                <a:rPr lang="ko-KR" altLang="ko-KR" dirty="0"/>
                <a:t> (SGD) </a:t>
              </a:r>
              <a:r>
                <a:rPr lang="ko-KR" altLang="ko-KR" dirty="0" err="1"/>
                <a:t>is</a:t>
              </a:r>
              <a:r>
                <a:rPr lang="ko-KR" altLang="ko-KR" dirty="0"/>
                <a:t> </a:t>
              </a:r>
              <a:r>
                <a:rPr lang="ko-KR" altLang="ko-KR" dirty="0" err="1"/>
                <a:t>the</a:t>
              </a:r>
              <a:r>
                <a:rPr lang="ko-KR" altLang="ko-KR" dirty="0"/>
                <a:t> </a:t>
              </a:r>
              <a:r>
                <a:rPr lang="ko-KR" altLang="ko-KR" dirty="0" err="1"/>
                <a:t>most</a:t>
              </a:r>
              <a:r>
                <a:rPr lang="ko-KR" altLang="ko-KR" dirty="0"/>
                <a:t> </a:t>
              </a:r>
              <a:r>
                <a:rPr lang="ko-KR" altLang="ko-KR" dirty="0" err="1"/>
                <a:t>basic</a:t>
              </a:r>
              <a:r>
                <a:rPr lang="ko-KR" altLang="ko-KR" dirty="0"/>
                <a:t> </a:t>
              </a:r>
              <a:r>
                <a:rPr lang="ko-KR" altLang="ko-KR" dirty="0" err="1"/>
                <a:t>optimization</a:t>
              </a:r>
              <a:r>
                <a:rPr lang="ko-KR" altLang="ko-KR" dirty="0"/>
                <a:t> </a:t>
              </a:r>
              <a:r>
                <a:rPr lang="ko-KR" altLang="ko-KR" dirty="0" err="1"/>
                <a:t>function</a:t>
              </a:r>
              <a:r>
                <a:rPr lang="ko-KR" altLang="ko-KR" dirty="0"/>
                <a:t>, </a:t>
              </a:r>
              <a:r>
                <a:rPr lang="ko-KR" altLang="ko-KR" dirty="0" err="1"/>
                <a:t>which</a:t>
              </a:r>
              <a:r>
                <a:rPr lang="ko-KR" altLang="ko-KR" dirty="0"/>
                <a:t> </a:t>
              </a:r>
              <a:r>
                <a:rPr lang="ko-KR" altLang="ko-KR" dirty="0" err="1"/>
                <a:t>learns</a:t>
              </a:r>
              <a:r>
                <a:rPr lang="ko-KR" altLang="ko-KR" dirty="0"/>
                <a:t> </a:t>
              </a:r>
              <a:r>
                <a:rPr lang="ko-KR" altLang="ko-KR" dirty="0" err="1"/>
                <a:t>to</a:t>
              </a:r>
              <a:r>
                <a:rPr lang="ko-KR" altLang="ko-KR" dirty="0"/>
                <a:t> </a:t>
              </a:r>
              <a:r>
                <a:rPr lang="ko-KR" altLang="ko-KR" dirty="0" err="1"/>
                <a:t>minimize</a:t>
              </a:r>
              <a:r>
                <a:rPr lang="ko-KR" altLang="ko-KR" dirty="0"/>
                <a:t> </a:t>
              </a:r>
              <a:r>
                <a:rPr lang="ko-KR" altLang="ko-KR" dirty="0" err="1"/>
                <a:t>differentiable</a:t>
              </a:r>
              <a:r>
                <a:rPr lang="ko-KR" altLang="ko-KR" dirty="0"/>
                <a:t> </a:t>
              </a:r>
              <a:r>
                <a:rPr lang="ko-KR" altLang="ko-KR" dirty="0" err="1"/>
                <a:t>functions</a:t>
              </a:r>
              <a:r>
                <a:rPr lang="ko-KR" altLang="ko-KR" dirty="0"/>
                <a:t>. </a:t>
              </a:r>
              <a:endParaRPr lang="en-US" altLang="ko-KR" dirty="0"/>
            </a:p>
            <a:p>
              <a:pPr marL="285750" indent="-285750">
                <a:lnSpc>
                  <a:spcPct val="150000"/>
                </a:lnSpc>
                <a:buFont typeface="Arial" panose="020B0604020202020204" pitchFamily="34" charset="0"/>
                <a:buChar char="•"/>
              </a:pPr>
              <a:r>
                <a:rPr lang="en-US" altLang="ko-KR" dirty="0"/>
                <a:t>Root Mean Square Propagation (</a:t>
              </a:r>
              <a:r>
                <a:rPr lang="en-US" altLang="ko-KR" dirty="0" err="1"/>
                <a:t>RMSprop</a:t>
              </a:r>
              <a:r>
                <a:rPr lang="en-US" altLang="ko-KR" dirty="0"/>
                <a:t>) </a:t>
              </a:r>
              <a:r>
                <a:rPr lang="ko-KR" altLang="ko-KR" dirty="0" err="1"/>
                <a:t>is</a:t>
              </a:r>
              <a:r>
                <a:rPr lang="ko-KR" altLang="ko-KR" dirty="0"/>
                <a:t> </a:t>
              </a:r>
              <a:r>
                <a:rPr lang="ko-KR" altLang="ko-KR" dirty="0" err="1"/>
                <a:t>an</a:t>
              </a:r>
              <a:r>
                <a:rPr lang="ko-KR" altLang="ko-KR" dirty="0"/>
                <a:t> </a:t>
              </a:r>
              <a:r>
                <a:rPr lang="ko-KR" altLang="ko-KR" dirty="0" err="1"/>
                <a:t>optimization</a:t>
              </a:r>
              <a:r>
                <a:rPr lang="ko-KR" altLang="ko-KR" dirty="0"/>
                <a:t> </a:t>
              </a:r>
              <a:r>
                <a:rPr lang="ko-KR" altLang="ko-KR" dirty="0" err="1"/>
                <a:t>function</a:t>
              </a:r>
              <a:r>
                <a:rPr lang="ko-KR" altLang="ko-KR" dirty="0"/>
                <a:t> </a:t>
              </a:r>
              <a:r>
                <a:rPr lang="ko-KR" altLang="ko-KR" dirty="0" err="1"/>
                <a:t>that</a:t>
              </a:r>
              <a:r>
                <a:rPr lang="ko-KR" altLang="ko-KR" dirty="0"/>
                <a:t> </a:t>
              </a:r>
              <a:r>
                <a:rPr lang="ko-KR" altLang="ko-KR" dirty="0" err="1"/>
                <a:t>compensates</a:t>
              </a:r>
              <a:r>
                <a:rPr lang="ko-KR" altLang="ko-KR" dirty="0"/>
                <a:t> </a:t>
              </a:r>
              <a:r>
                <a:rPr lang="ko-KR" altLang="ko-KR" dirty="0" err="1"/>
                <a:t>for</a:t>
              </a:r>
              <a:r>
                <a:rPr lang="ko-KR" altLang="ko-KR" dirty="0"/>
                <a:t> </a:t>
              </a:r>
              <a:r>
                <a:rPr lang="ko-KR" altLang="ko-KR" dirty="0" err="1"/>
                <a:t>the</a:t>
              </a:r>
              <a:r>
                <a:rPr lang="ko-KR" altLang="ko-KR" dirty="0"/>
                <a:t> </a:t>
              </a:r>
              <a:r>
                <a:rPr lang="ko-KR" altLang="ko-KR" dirty="0" err="1"/>
                <a:t>disadvantages</a:t>
              </a:r>
              <a:r>
                <a:rPr lang="ko-KR" altLang="ko-KR" dirty="0"/>
                <a:t> of SGD. </a:t>
              </a:r>
              <a:endParaRPr lang="en-US" altLang="ko-KR" dirty="0"/>
            </a:p>
            <a:p>
              <a:pPr marL="285750" indent="-285750">
                <a:lnSpc>
                  <a:spcPct val="150000"/>
                </a:lnSpc>
                <a:buFont typeface="Arial" panose="020B0604020202020204" pitchFamily="34" charset="0"/>
                <a:buChar char="•"/>
              </a:pPr>
              <a:r>
                <a:rPr lang="ko-KR" altLang="ko-KR" dirty="0" err="1"/>
                <a:t>Adaptive</a:t>
              </a:r>
              <a:r>
                <a:rPr lang="ko-KR" altLang="ko-KR" dirty="0"/>
                <a:t> </a:t>
              </a:r>
              <a:r>
                <a:rPr lang="ko-KR" altLang="ko-KR" dirty="0" err="1"/>
                <a:t>Moment</a:t>
              </a:r>
              <a:r>
                <a:rPr lang="ko-KR" altLang="ko-KR" dirty="0"/>
                <a:t> </a:t>
              </a:r>
              <a:r>
                <a:rPr lang="ko-KR" altLang="ko-KR" dirty="0" err="1"/>
                <a:t>Estimation</a:t>
              </a:r>
              <a:r>
                <a:rPr lang="ko-KR" altLang="ko-KR" dirty="0"/>
                <a:t> (</a:t>
              </a:r>
              <a:r>
                <a:rPr lang="ko-KR" altLang="ko-KR" dirty="0" err="1"/>
                <a:t>Adam</a:t>
              </a:r>
              <a:r>
                <a:rPr lang="ko-KR" altLang="ko-KR" dirty="0"/>
                <a:t>) </a:t>
              </a:r>
              <a:r>
                <a:rPr lang="ko-KR" altLang="ko-KR" dirty="0" err="1"/>
                <a:t>stores</a:t>
              </a:r>
              <a:r>
                <a:rPr lang="ko-KR" altLang="ko-KR" dirty="0"/>
                <a:t> </a:t>
              </a:r>
              <a:r>
                <a:rPr lang="ko-KR" altLang="ko-KR" dirty="0" err="1"/>
                <a:t>the</a:t>
              </a:r>
              <a:r>
                <a:rPr lang="ko-KR" altLang="ko-KR" dirty="0"/>
                <a:t> </a:t>
              </a:r>
              <a:r>
                <a:rPr lang="ko-KR" altLang="ko-KR" dirty="0" err="1"/>
                <a:t>exponential</a:t>
              </a:r>
              <a:r>
                <a:rPr lang="ko-KR" altLang="ko-KR" dirty="0"/>
                <a:t> </a:t>
              </a:r>
              <a:r>
                <a:rPr lang="ko-KR" altLang="ko-KR" dirty="0" err="1"/>
                <a:t>mean</a:t>
              </a:r>
              <a:r>
                <a:rPr lang="ko-KR" altLang="ko-KR" dirty="0"/>
                <a:t> of </a:t>
              </a:r>
              <a:r>
                <a:rPr lang="ko-KR" altLang="ko-KR" dirty="0" err="1"/>
                <a:t>the</a:t>
              </a:r>
              <a:r>
                <a:rPr lang="ko-KR" altLang="ko-KR" dirty="0"/>
                <a:t> </a:t>
              </a:r>
              <a:r>
                <a:rPr lang="ko-KR" altLang="ko-KR" dirty="0" err="1"/>
                <a:t>slope</a:t>
              </a:r>
              <a:r>
                <a:rPr lang="ko-KR" altLang="ko-KR" dirty="0"/>
                <a:t> </a:t>
              </a:r>
              <a:r>
                <a:rPr lang="ko-KR" altLang="ko-KR" dirty="0" err="1"/>
                <a:t>calculated</a:t>
              </a:r>
              <a:r>
                <a:rPr lang="ko-KR" altLang="ko-KR" dirty="0"/>
                <a:t> </a:t>
              </a:r>
              <a:r>
                <a:rPr lang="ko-KR" altLang="ko-KR" dirty="0" err="1"/>
                <a:t>so</a:t>
              </a:r>
              <a:r>
                <a:rPr lang="ko-KR" altLang="ko-KR" dirty="0"/>
                <a:t> </a:t>
              </a:r>
              <a:r>
                <a:rPr lang="ko-KR" altLang="ko-KR" dirty="0" err="1"/>
                <a:t>far</a:t>
              </a:r>
              <a:r>
                <a:rPr lang="ko-KR" altLang="ko-KR" dirty="0"/>
                <a:t>, </a:t>
              </a:r>
              <a:r>
                <a:rPr lang="ko-KR" altLang="ko-KR" dirty="0" err="1"/>
                <a:t>similar</a:t>
              </a:r>
              <a:r>
                <a:rPr lang="ko-KR" altLang="ko-KR" dirty="0"/>
                <a:t> </a:t>
              </a:r>
              <a:r>
                <a:rPr lang="ko-KR" altLang="ko-KR" dirty="0" err="1"/>
                <a:t>to</a:t>
              </a:r>
              <a:r>
                <a:rPr lang="ko-KR" altLang="ko-KR" dirty="0"/>
                <a:t> </a:t>
              </a:r>
              <a:r>
                <a:rPr lang="ko-KR" altLang="ko-KR" dirty="0" err="1"/>
                <a:t>the</a:t>
              </a:r>
              <a:r>
                <a:rPr lang="ko-KR" altLang="ko-KR" dirty="0"/>
                <a:t> </a:t>
              </a:r>
              <a:r>
                <a:rPr lang="ko-KR" altLang="ko-KR" dirty="0" err="1"/>
                <a:t>Momentus</a:t>
              </a:r>
              <a:r>
                <a:rPr lang="ko-KR" altLang="ko-KR" dirty="0"/>
                <a:t> </a:t>
              </a:r>
              <a:r>
                <a:rPr lang="ko-KR" altLang="ko-KR" dirty="0" err="1"/>
                <a:t>method</a:t>
              </a:r>
              <a:r>
                <a:rPr lang="ko-KR" altLang="ko-KR" dirty="0"/>
                <a:t>. </a:t>
              </a:r>
              <a:endParaRPr lang="en-US" altLang="ko-KR" dirty="0"/>
            </a:p>
          </p:txBody>
        </p:sp>
      </p:grpSp>
      <p:sp>
        <p:nvSpPr>
          <p:cNvPr id="21" name="TextBox 20">
            <a:extLst>
              <a:ext uri="{FF2B5EF4-FFF2-40B4-BE49-F238E27FC236}">
                <a16:creationId xmlns:a16="http://schemas.microsoft.com/office/drawing/2014/main" id="{AC38EE9A-256E-4BE8-85C4-E18FCF05B550}"/>
              </a:ext>
            </a:extLst>
          </p:cNvPr>
          <p:cNvSpPr txBox="1"/>
          <p:nvPr/>
        </p:nvSpPr>
        <p:spPr>
          <a:xfrm>
            <a:off x="5576191" y="9197737"/>
            <a:ext cx="2714203" cy="333168"/>
          </a:xfrm>
          <a:prstGeom prst="rect">
            <a:avLst/>
          </a:prstGeom>
          <a:noFill/>
        </p:spPr>
        <p:txBody>
          <a:bodyPr wrap="none" rtlCol="0">
            <a:spAutoFit/>
          </a:bodyPr>
          <a:lstStyle/>
          <a:p>
            <a:r>
              <a:rPr lang="en-US" altLang="ko-KR" sz="1565" b="1" dirty="0">
                <a:solidFill>
                  <a:srgbClr val="002060"/>
                </a:solidFill>
                <a:latin typeface="HY견고딕" pitchFamily="18" charset="-127"/>
                <a:ea typeface="HY견고딕" pitchFamily="18" charset="-127"/>
              </a:rPr>
              <a:t>AI</a:t>
            </a:r>
            <a:r>
              <a:rPr lang="ko-KR" altLang="en-US" sz="1565" b="1" dirty="0">
                <a:solidFill>
                  <a:srgbClr val="002060"/>
                </a:solidFill>
                <a:latin typeface="HY견고딕" pitchFamily="18" charset="-127"/>
                <a:ea typeface="HY견고딕" pitchFamily="18" charset="-127"/>
              </a:rPr>
              <a:t> </a:t>
            </a:r>
            <a:r>
              <a:rPr lang="en-US" altLang="ko-KR" sz="1565" b="1" dirty="0">
                <a:solidFill>
                  <a:srgbClr val="002060"/>
                </a:solidFill>
                <a:latin typeface="HY견고딕" pitchFamily="18" charset="-127"/>
                <a:ea typeface="HY견고딕" pitchFamily="18" charset="-127"/>
              </a:rPr>
              <a:t>convergence College</a:t>
            </a:r>
            <a:endParaRPr lang="ko-KR" altLang="en-US" sz="1565" b="1" dirty="0">
              <a:solidFill>
                <a:srgbClr val="002060"/>
              </a:solidFill>
              <a:latin typeface="HY견고딕" pitchFamily="18" charset="-127"/>
              <a:ea typeface="HY견고딕" pitchFamily="18" charset="-127"/>
            </a:endParaRPr>
          </a:p>
        </p:txBody>
      </p:sp>
      <p:pic>
        <p:nvPicPr>
          <p:cNvPr id="23" name="그림 22">
            <a:extLst>
              <a:ext uri="{FF2B5EF4-FFF2-40B4-BE49-F238E27FC236}">
                <a16:creationId xmlns:a16="http://schemas.microsoft.com/office/drawing/2014/main" id="{2CDCEDB6-2ECC-45AC-BECF-B2D7BC3AB5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961" y="9182943"/>
            <a:ext cx="2832823" cy="310671"/>
          </a:xfrm>
          <a:prstGeom prst="rect">
            <a:avLst/>
          </a:prstGeom>
        </p:spPr>
      </p:pic>
      <p:pic>
        <p:nvPicPr>
          <p:cNvPr id="27" name="그림 26">
            <a:extLst>
              <a:ext uri="{FF2B5EF4-FFF2-40B4-BE49-F238E27FC236}">
                <a16:creationId xmlns:a16="http://schemas.microsoft.com/office/drawing/2014/main" id="{E33E47B4-29E4-433C-9548-63A53142A3A9}"/>
              </a:ext>
            </a:extLst>
          </p:cNvPr>
          <p:cNvPicPr>
            <a:picLocks noChangeAspect="1"/>
          </p:cNvPicPr>
          <p:nvPr/>
        </p:nvPicPr>
        <p:blipFill rotWithShape="1">
          <a:blip r:embed="rId3">
            <a:extLst>
              <a:ext uri="{28A0092B-C50C-407E-A947-70E740481C1C}">
                <a14:useLocalDpi xmlns:a14="http://schemas.microsoft.com/office/drawing/2010/main" val="0"/>
              </a:ext>
            </a:extLst>
          </a:blip>
          <a:srcRect t="8304" r="2283" b="11662"/>
          <a:stretch/>
        </p:blipFill>
        <p:spPr>
          <a:xfrm>
            <a:off x="10649241" y="8935039"/>
            <a:ext cx="1950873" cy="572588"/>
          </a:xfrm>
          <a:prstGeom prst="rect">
            <a:avLst/>
          </a:prstGeom>
        </p:spPr>
      </p:pic>
      <p:pic>
        <p:nvPicPr>
          <p:cNvPr id="26" name="그림 25">
            <a:extLst>
              <a:ext uri="{FF2B5EF4-FFF2-40B4-BE49-F238E27FC236}">
                <a16:creationId xmlns:a16="http://schemas.microsoft.com/office/drawing/2014/main" id="{6A38B8BD-7B1D-4068-9D88-EC969E5E182A}"/>
              </a:ext>
            </a:extLst>
          </p:cNvPr>
          <p:cNvPicPr/>
          <p:nvPr/>
        </p:nvPicPr>
        <p:blipFill>
          <a:blip r:embed="rId4"/>
          <a:stretch>
            <a:fillRect/>
          </a:stretch>
        </p:blipFill>
        <p:spPr>
          <a:xfrm>
            <a:off x="7176398" y="6593134"/>
            <a:ext cx="2633345" cy="394335"/>
          </a:xfrm>
          <a:prstGeom prst="rect">
            <a:avLst/>
          </a:prstGeom>
        </p:spPr>
      </p:pic>
      <p:sp>
        <p:nvSpPr>
          <p:cNvPr id="10" name="직사각형 9">
            <a:extLst>
              <a:ext uri="{FF2B5EF4-FFF2-40B4-BE49-F238E27FC236}">
                <a16:creationId xmlns:a16="http://schemas.microsoft.com/office/drawing/2014/main" id="{C76118AD-18EB-4631-827F-34D63453B64A}"/>
              </a:ext>
            </a:extLst>
          </p:cNvPr>
          <p:cNvSpPr/>
          <p:nvPr/>
        </p:nvSpPr>
        <p:spPr>
          <a:xfrm>
            <a:off x="6472227" y="7022038"/>
            <a:ext cx="6400800" cy="2031325"/>
          </a:xfrm>
          <a:prstGeom prst="rect">
            <a:avLst/>
          </a:prstGeom>
        </p:spPr>
        <p:txBody>
          <a:bodyPr>
            <a:spAutoFit/>
          </a:bodyPr>
          <a:lstStyle/>
          <a:p>
            <a:pPr marL="285750" indent="-285750">
              <a:buFont typeface="Arial" panose="020B0604020202020204" pitchFamily="34" charset="0"/>
              <a:buChar char="•"/>
            </a:pPr>
            <a:r>
              <a:rPr lang="ko-KR" altLang="ko-KR" kern="0" dirty="0">
                <a:solidFill>
                  <a:srgbClr val="202124"/>
                </a:solidFill>
                <a:ea typeface="Calibri" panose="020F0502020204030204" pitchFamily="34" charset="0"/>
              </a:rPr>
              <a:t>Standard SGD </a:t>
            </a:r>
            <a:r>
              <a:rPr lang="ko-KR" altLang="ko-KR" kern="0" dirty="0" err="1">
                <a:solidFill>
                  <a:srgbClr val="202124"/>
                </a:solidFill>
                <a:ea typeface="Calibri" panose="020F0502020204030204" pitchFamily="34" charset="0"/>
              </a:rPr>
              <a:t>uses</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a</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fixed</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learning</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rate</a:t>
            </a:r>
            <a:r>
              <a:rPr lang="ko-KR" altLang="ko-KR" kern="0" dirty="0">
                <a:solidFill>
                  <a:srgbClr val="202124"/>
                </a:solidFill>
                <a:ea typeface="Calibri" panose="020F0502020204030204" pitchFamily="34" charset="0"/>
              </a:rPr>
              <a:t>, and </a:t>
            </a:r>
            <a:r>
              <a:rPr lang="ko-KR" altLang="ko-KR" kern="0" dirty="0" err="1">
                <a:solidFill>
                  <a:srgbClr val="202124"/>
                </a:solidFill>
                <a:ea typeface="Calibri" panose="020F0502020204030204" pitchFamily="34" charset="0"/>
              </a:rPr>
              <a:t>moves</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conservatively</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using</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a</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small</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learning</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rate</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such</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as</a:t>
            </a:r>
            <a:r>
              <a:rPr lang="ko-KR" altLang="ko-KR" kern="0" dirty="0">
                <a:solidFill>
                  <a:srgbClr val="202124"/>
                </a:solidFill>
                <a:ea typeface="Calibri" panose="020F0502020204030204" pitchFamily="34" charset="0"/>
              </a:rPr>
              <a:t> 0.001, 0.0001). </a:t>
            </a:r>
            <a:r>
              <a:rPr lang="ko-KR" altLang="ko-KR" kern="0" dirty="0" err="1">
                <a:solidFill>
                  <a:srgbClr val="202124"/>
                </a:solidFill>
                <a:ea typeface="Calibri" panose="020F0502020204030204" pitchFamily="34" charset="0"/>
              </a:rPr>
              <a:t>Adaptive</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learning</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rate</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adjusts</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the</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learning</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rate</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according</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to</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the</a:t>
            </a:r>
            <a:r>
              <a:rPr lang="ko-KR" altLang="ko-KR" kern="0" dirty="0">
                <a:solidFill>
                  <a:srgbClr val="202124"/>
                </a:solidFill>
                <a:ea typeface="Calibri" panose="020F0502020204030204" pitchFamily="34" charset="0"/>
              </a:rPr>
              <a:t> </a:t>
            </a:r>
            <a:r>
              <a:rPr lang="ko-KR" altLang="ko-KR" kern="0" dirty="0" err="1">
                <a:solidFill>
                  <a:srgbClr val="202124"/>
                </a:solidFill>
                <a:ea typeface="Calibri" panose="020F0502020204030204" pitchFamily="34" charset="0"/>
              </a:rPr>
              <a:t>situation</a:t>
            </a:r>
            <a:r>
              <a:rPr lang="ko-KR" altLang="ko-KR" kern="0" dirty="0">
                <a:solidFill>
                  <a:srgbClr val="202124"/>
                </a:solidFill>
                <a:ea typeface="Calibri" panose="020F0502020204030204" pitchFamily="34" charset="0"/>
              </a:rPr>
              <a:t> </a:t>
            </a:r>
            <a:r>
              <a:rPr lang="en-US" altLang="ko-KR" kern="0" dirty="0">
                <a:solidFill>
                  <a:srgbClr val="202124"/>
                </a:solidFill>
                <a:ea typeface="Calibri" panose="020F0502020204030204" pitchFamily="34" charset="0"/>
              </a:rPr>
              <a:t>.</a:t>
            </a:r>
          </a:p>
          <a:p>
            <a:pPr marL="285750" indent="-285750">
              <a:buFont typeface="Arial" panose="020B0604020202020204" pitchFamily="34" charset="0"/>
              <a:buChar char="•"/>
            </a:pPr>
            <a:r>
              <a:rPr lang="ko-KR" altLang="ko-KR" dirty="0" err="1"/>
              <a:t>RMSprop</a:t>
            </a:r>
            <a:r>
              <a:rPr lang="ko-KR" altLang="ko-KR" dirty="0"/>
              <a:t> </a:t>
            </a:r>
            <a:r>
              <a:rPr lang="ko-KR" altLang="ko-KR" dirty="0" err="1"/>
              <a:t>improves</a:t>
            </a:r>
            <a:r>
              <a:rPr lang="ko-KR" altLang="ko-KR" dirty="0"/>
              <a:t> </a:t>
            </a:r>
            <a:r>
              <a:rPr lang="ko-KR" altLang="ko-KR" dirty="0" err="1"/>
              <a:t>AdaGrad</a:t>
            </a:r>
            <a:r>
              <a:rPr lang="ko-KR" altLang="ko-KR" dirty="0"/>
              <a:t> </a:t>
            </a:r>
            <a:r>
              <a:rPr lang="ko-KR" altLang="ko-KR" dirty="0" err="1"/>
              <a:t>by</a:t>
            </a:r>
            <a:r>
              <a:rPr lang="ko-KR" altLang="ko-KR" dirty="0"/>
              <a:t> </a:t>
            </a:r>
            <a:r>
              <a:rPr lang="ko-KR" altLang="ko-KR" dirty="0" err="1"/>
              <a:t>reducing</a:t>
            </a:r>
            <a:r>
              <a:rPr lang="ko-KR" altLang="ko-KR" dirty="0"/>
              <a:t> </a:t>
            </a:r>
            <a:r>
              <a:rPr lang="ko-KR" altLang="ko-KR" dirty="0" err="1"/>
              <a:t>its</a:t>
            </a:r>
            <a:r>
              <a:rPr lang="ko-KR" altLang="ko-KR" dirty="0"/>
              <a:t> </a:t>
            </a:r>
            <a:r>
              <a:rPr lang="ko-KR" altLang="ko-KR" dirty="0" err="1"/>
              <a:t>influence</a:t>
            </a:r>
            <a:r>
              <a:rPr lang="ko-KR" altLang="ko-KR" dirty="0"/>
              <a:t> </a:t>
            </a:r>
            <a:r>
              <a:rPr lang="ko-KR" altLang="ko-KR" dirty="0" err="1"/>
              <a:t>as</a:t>
            </a:r>
            <a:r>
              <a:rPr lang="ko-KR" altLang="ko-KR" dirty="0"/>
              <a:t> </a:t>
            </a:r>
            <a:r>
              <a:rPr lang="ko-KR" altLang="ko-KR" dirty="0" err="1"/>
              <a:t>it</a:t>
            </a:r>
            <a:r>
              <a:rPr lang="ko-KR" altLang="ko-KR" dirty="0"/>
              <a:t> </a:t>
            </a:r>
            <a:r>
              <a:rPr lang="ko-KR" altLang="ko-KR" dirty="0" err="1"/>
              <a:t>ages</a:t>
            </a:r>
            <a:r>
              <a:rPr lang="ko-KR" altLang="ko-KR" dirty="0"/>
              <a:t> </a:t>
            </a:r>
            <a:r>
              <a:rPr lang="ko-KR" altLang="ko-KR" dirty="0" err="1"/>
              <a:t>when</a:t>
            </a:r>
            <a:r>
              <a:rPr lang="ko-KR" altLang="ko-KR" dirty="0"/>
              <a:t> </a:t>
            </a:r>
            <a:r>
              <a:rPr lang="ko-KR" altLang="ko-KR" dirty="0" err="1"/>
              <a:t>accumulating</a:t>
            </a:r>
            <a:r>
              <a:rPr lang="ko-KR" altLang="ko-KR" dirty="0"/>
              <a:t> </a:t>
            </a:r>
            <a:r>
              <a:rPr lang="ko-KR" altLang="ko-KR" dirty="0" err="1"/>
              <a:t>gradients</a:t>
            </a:r>
            <a:r>
              <a:rPr lang="ko-KR" altLang="ko-KR" dirty="0"/>
              <a:t>. </a:t>
            </a:r>
            <a:r>
              <a:rPr lang="ko-KR" altLang="ko-KR" dirty="0" err="1"/>
              <a:t>Adam</a:t>
            </a:r>
            <a:r>
              <a:rPr lang="ko-KR" altLang="ko-KR" dirty="0"/>
              <a:t> </a:t>
            </a:r>
            <a:r>
              <a:rPr lang="ko-KR" altLang="ko-KR" dirty="0" err="1"/>
              <a:t>applies</a:t>
            </a:r>
            <a:r>
              <a:rPr lang="ko-KR" altLang="ko-KR" dirty="0"/>
              <a:t> </a:t>
            </a:r>
            <a:r>
              <a:rPr lang="ko-KR" altLang="ko-KR" dirty="0" err="1"/>
              <a:t>the</a:t>
            </a:r>
            <a:r>
              <a:rPr lang="ko-KR" altLang="ko-KR" dirty="0"/>
              <a:t> </a:t>
            </a:r>
            <a:r>
              <a:rPr lang="ko-KR" altLang="ko-KR" dirty="0" err="1"/>
              <a:t>momentum</a:t>
            </a:r>
            <a:r>
              <a:rPr lang="ko-KR" altLang="ko-KR" dirty="0"/>
              <a:t> </a:t>
            </a:r>
            <a:r>
              <a:rPr lang="ko-KR" altLang="ko-KR" dirty="0" err="1"/>
              <a:t>in</a:t>
            </a:r>
            <a:r>
              <a:rPr lang="ko-KR" altLang="ko-KR" dirty="0"/>
              <a:t> </a:t>
            </a:r>
            <a:r>
              <a:rPr lang="ko-KR" altLang="ko-KR" dirty="0" err="1"/>
              <a:t>the</a:t>
            </a:r>
            <a:r>
              <a:rPr lang="ko-KR" altLang="ko-KR" dirty="0"/>
              <a:t> </a:t>
            </a:r>
            <a:r>
              <a:rPr lang="ko-KR" altLang="ko-KR" dirty="0" err="1"/>
              <a:t>above</a:t>
            </a:r>
            <a:r>
              <a:rPr lang="ko-KR" altLang="ko-KR" dirty="0"/>
              <a:t> </a:t>
            </a:r>
            <a:r>
              <a:rPr lang="ko-KR" altLang="ko-KR" dirty="0" err="1"/>
              <a:t>formula</a:t>
            </a:r>
            <a:r>
              <a:rPr lang="ko-KR" altLang="ko-KR" dirty="0"/>
              <a:t> </a:t>
            </a:r>
            <a:r>
              <a:rPr lang="ko-KR" altLang="ko-KR" dirty="0" err="1"/>
              <a:t>to</a:t>
            </a:r>
            <a:r>
              <a:rPr lang="ko-KR" altLang="ko-KR" dirty="0"/>
              <a:t> </a:t>
            </a:r>
            <a:r>
              <a:rPr lang="ko-KR" altLang="ko-KR" dirty="0" err="1"/>
              <a:t>RMSprop</a:t>
            </a:r>
            <a:endParaRPr lang="ko-KR" altLang="en-US" dirty="0"/>
          </a:p>
        </p:txBody>
      </p:sp>
    </p:spTree>
    <p:extLst>
      <p:ext uri="{BB962C8B-B14F-4D97-AF65-F5344CB8AC3E}">
        <p14:creationId xmlns:p14="http://schemas.microsoft.com/office/powerpoint/2010/main" val="3785379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모서리가 둥근 직사각형 13">
            <a:extLst>
              <a:ext uri="{FF2B5EF4-FFF2-40B4-BE49-F238E27FC236}">
                <a16:creationId xmlns:a16="http://schemas.microsoft.com/office/drawing/2014/main" id="{27DE6FED-100D-44A5-8738-C88464DF321A}"/>
              </a:ext>
            </a:extLst>
          </p:cNvPr>
          <p:cNvSpPr/>
          <p:nvPr/>
        </p:nvSpPr>
        <p:spPr>
          <a:xfrm>
            <a:off x="6649180" y="247694"/>
            <a:ext cx="5780461" cy="420129"/>
          </a:xfrm>
          <a:prstGeom prst="roundRect">
            <a:avLst>
              <a:gd name="adj" fmla="val 34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2124" tIns="6062" rIns="12124" bIns="6062" anchor="ctr"/>
          <a:lstStyle/>
          <a:p>
            <a:pPr defTabSz="409227">
              <a:defRPr/>
            </a:pPr>
            <a:r>
              <a:rPr lang="en-US" altLang="ko-KR" sz="1565" b="1" dirty="0"/>
              <a:t> </a:t>
            </a:r>
            <a:r>
              <a:rPr lang="en-US" altLang="ko-KR" sz="1565" b="1" dirty="0">
                <a:latin typeface="HY견고딕" pitchFamily="18" charset="-127"/>
                <a:ea typeface="HY견고딕" pitchFamily="18" charset="-127"/>
              </a:rPr>
              <a:t>4. </a:t>
            </a:r>
            <a:r>
              <a:rPr lang="ko-KR" altLang="ko-KR" sz="1570" dirty="0" err="1">
                <a:latin typeface="HY견고딕" panose="02030600000101010101" pitchFamily="18" charset="-127"/>
                <a:ea typeface="HY견고딕" panose="02030600000101010101" pitchFamily="18" charset="-127"/>
              </a:rPr>
              <a:t>Appropriate</a:t>
            </a:r>
            <a:r>
              <a:rPr lang="ko-KR" altLang="ko-KR" sz="1570" dirty="0">
                <a:latin typeface="HY견고딕" panose="02030600000101010101" pitchFamily="18" charset="-127"/>
                <a:ea typeface="HY견고딕" panose="02030600000101010101" pitchFamily="18" charset="-127"/>
              </a:rPr>
              <a:t> </a:t>
            </a:r>
            <a:r>
              <a:rPr lang="ko-KR" altLang="ko-KR" sz="1570" dirty="0" err="1">
                <a:latin typeface="HY견고딕" panose="02030600000101010101" pitchFamily="18" charset="-127"/>
                <a:ea typeface="HY견고딕" panose="02030600000101010101" pitchFamily="18" charset="-127"/>
              </a:rPr>
              <a:t>model</a:t>
            </a:r>
            <a:r>
              <a:rPr lang="ko-KR" altLang="ko-KR" sz="1570" dirty="0">
                <a:latin typeface="HY견고딕" panose="02030600000101010101" pitchFamily="18" charset="-127"/>
                <a:ea typeface="HY견고딕" panose="02030600000101010101" pitchFamily="18" charset="-127"/>
              </a:rPr>
              <a:t> </a:t>
            </a:r>
            <a:r>
              <a:rPr lang="ko-KR" altLang="ko-KR" sz="1570" dirty="0" err="1">
                <a:latin typeface="HY견고딕" panose="02030600000101010101" pitchFamily="18" charset="-127"/>
                <a:ea typeface="HY견고딕" panose="02030600000101010101" pitchFamily="18" charset="-127"/>
              </a:rPr>
              <a:t>development</a:t>
            </a:r>
            <a:r>
              <a:rPr lang="ko-KR" altLang="ko-KR" sz="1570" dirty="0">
                <a:latin typeface="HY견고딕" panose="02030600000101010101" pitchFamily="18" charset="-127"/>
                <a:ea typeface="HY견고딕" panose="02030600000101010101" pitchFamily="18" charset="-127"/>
              </a:rPr>
              <a:t> and </a:t>
            </a:r>
            <a:r>
              <a:rPr lang="ko-KR" altLang="ko-KR" sz="1570" dirty="0" err="1">
                <a:latin typeface="HY견고딕" panose="02030600000101010101" pitchFamily="18" charset="-127"/>
                <a:ea typeface="HY견고딕" panose="02030600000101010101" pitchFamily="18" charset="-127"/>
              </a:rPr>
              <a:t>application</a:t>
            </a:r>
            <a:endParaRPr lang="ko-KR" altLang="en-US" sz="1570" b="1" dirty="0">
              <a:latin typeface="HY견고딕" panose="02030600000101010101" pitchFamily="18" charset="-127"/>
              <a:ea typeface="HY견고딕" panose="02030600000101010101" pitchFamily="18" charset="-127"/>
            </a:endParaRPr>
          </a:p>
        </p:txBody>
      </p:sp>
      <p:sp>
        <p:nvSpPr>
          <p:cNvPr id="9" name="모서리가 둥근 직사각형 30">
            <a:extLst>
              <a:ext uri="{FF2B5EF4-FFF2-40B4-BE49-F238E27FC236}">
                <a16:creationId xmlns:a16="http://schemas.microsoft.com/office/drawing/2014/main" id="{B82CF820-FAE6-4A7E-B07D-49A44ED17E3F}"/>
              </a:ext>
            </a:extLst>
          </p:cNvPr>
          <p:cNvSpPr/>
          <p:nvPr/>
        </p:nvSpPr>
        <p:spPr>
          <a:xfrm>
            <a:off x="371959" y="247694"/>
            <a:ext cx="5908299" cy="420129"/>
          </a:xfrm>
          <a:prstGeom prst="roundRect">
            <a:avLst>
              <a:gd name="adj" fmla="val 34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2124" tIns="6062" rIns="12124" bIns="6062" anchor="ctr"/>
          <a:lstStyle/>
          <a:p>
            <a:pPr defTabSz="409227">
              <a:defRPr/>
            </a:pPr>
            <a:r>
              <a:rPr lang="en-US" altLang="ko-KR" sz="1565" b="1" dirty="0">
                <a:latin typeface="HY견고딕" pitchFamily="18" charset="-127"/>
                <a:ea typeface="HY견고딕" pitchFamily="18" charset="-127"/>
              </a:rPr>
              <a:t> 3. Applying model to Brain Tumor and Lung disease</a:t>
            </a:r>
            <a:endParaRPr lang="ko-KR" altLang="en-US" sz="1565" b="1" dirty="0">
              <a:latin typeface="HY견고딕" pitchFamily="18" charset="-127"/>
              <a:ea typeface="HY견고딕" pitchFamily="18" charset="-127"/>
            </a:endParaRPr>
          </a:p>
        </p:txBody>
      </p:sp>
      <p:sp>
        <p:nvSpPr>
          <p:cNvPr id="12" name="Text Box 11">
            <a:extLst>
              <a:ext uri="{FF2B5EF4-FFF2-40B4-BE49-F238E27FC236}">
                <a16:creationId xmlns:a16="http://schemas.microsoft.com/office/drawing/2014/main" id="{3D95DE22-A264-4562-9F63-518BC8E2C24D}"/>
              </a:ext>
            </a:extLst>
          </p:cNvPr>
          <p:cNvSpPr txBox="1">
            <a:spLocks noChangeArrowheads="1"/>
          </p:cNvSpPr>
          <p:nvPr/>
        </p:nvSpPr>
        <p:spPr bwMode="auto">
          <a:xfrm>
            <a:off x="298674" y="648274"/>
            <a:ext cx="5757630" cy="2596283"/>
          </a:xfrm>
          <a:prstGeom prst="rect">
            <a:avLst/>
          </a:prstGeom>
          <a:noFill/>
          <a:ln w="9525" algn="ctr">
            <a:noFill/>
            <a:miter lim="800000"/>
            <a:headEnd/>
            <a:tailEnd/>
          </a:ln>
        </p:spPr>
        <p:txBody>
          <a:bodyPr wrap="square" lIns="12124" tIns="6062" rIns="12124" bIns="6062">
            <a:spAutoFit/>
          </a:bodyPr>
          <a:lstStyle/>
          <a:p>
            <a:pPr marL="50901" indent="-50901">
              <a:lnSpc>
                <a:spcPct val="150000"/>
              </a:lnSpc>
              <a:buFont typeface="Arial" panose="020B0604020202020204" pitchFamily="34" charset="0"/>
              <a:buChar char="•"/>
            </a:pPr>
            <a:r>
              <a:rPr lang="en-US" altLang="ko-KR" sz="1422" dirty="0">
                <a:latin typeface="+mn-ea"/>
              </a:rPr>
              <a:t> After applying various major optimizers to U-Net model, ‘U-net + ResNet50’ to brain tumor or lung diseases classification models, we got a lot the following results depend on models for the affected tissue data processed by us. </a:t>
            </a:r>
          </a:p>
          <a:p>
            <a:pPr marL="285750" indent="-285750">
              <a:lnSpc>
                <a:spcPct val="150000"/>
              </a:lnSpc>
              <a:buFont typeface="Arial" panose="020B0604020202020204" pitchFamily="34" charset="0"/>
              <a:buChar char="•"/>
            </a:pPr>
            <a:r>
              <a:rPr lang="en-US" altLang="ko-KR" sz="1422" dirty="0">
                <a:solidFill>
                  <a:srgbClr val="FF0000"/>
                </a:solidFill>
                <a:latin typeface="+mn-ea"/>
              </a:rPr>
              <a:t>Brain tumor and Lung disease models using Adam optimizer</a:t>
            </a:r>
            <a:r>
              <a:rPr lang="ko-KR" altLang="en-US" sz="1422" dirty="0">
                <a:solidFill>
                  <a:srgbClr val="FF0000"/>
                </a:solidFill>
                <a:latin typeface="+mn-ea"/>
              </a:rPr>
              <a:t>     그 뒤는</a:t>
            </a:r>
            <a:r>
              <a:rPr lang="en-US" altLang="ko-KR" sz="1422" dirty="0">
                <a:latin typeface="+mn-ea"/>
              </a:rPr>
              <a:t>?</a:t>
            </a:r>
          </a:p>
          <a:p>
            <a:pPr marL="285750" indent="-285750">
              <a:lnSpc>
                <a:spcPct val="150000"/>
              </a:lnSpc>
              <a:buFont typeface="Arial" panose="020B0604020202020204" pitchFamily="34" charset="0"/>
              <a:buChar char="•"/>
            </a:pPr>
            <a:endParaRPr lang="en-US" altLang="ko-KR" sz="1422" dirty="0">
              <a:latin typeface="+mn-ea"/>
            </a:endParaRPr>
          </a:p>
          <a:p>
            <a:pPr>
              <a:lnSpc>
                <a:spcPct val="150000"/>
              </a:lnSpc>
            </a:pPr>
            <a:endParaRPr lang="en-US" altLang="ko-KR" sz="1422" dirty="0">
              <a:latin typeface="+mn-ea"/>
            </a:endParaRPr>
          </a:p>
        </p:txBody>
      </p:sp>
      <p:sp>
        <p:nvSpPr>
          <p:cNvPr id="22" name="Text Box 11">
            <a:extLst>
              <a:ext uri="{FF2B5EF4-FFF2-40B4-BE49-F238E27FC236}">
                <a16:creationId xmlns:a16="http://schemas.microsoft.com/office/drawing/2014/main" id="{10490041-D907-4BBE-852C-EE598A4404B1}"/>
              </a:ext>
            </a:extLst>
          </p:cNvPr>
          <p:cNvSpPr txBox="1">
            <a:spLocks noChangeArrowheads="1"/>
          </p:cNvSpPr>
          <p:nvPr/>
        </p:nvSpPr>
        <p:spPr bwMode="auto">
          <a:xfrm>
            <a:off x="208373" y="7352136"/>
            <a:ext cx="12457913" cy="2190018"/>
          </a:xfrm>
          <a:prstGeom prst="rect">
            <a:avLst/>
          </a:prstGeom>
          <a:noFill/>
          <a:ln w="9525" algn="ctr">
            <a:noFill/>
            <a:miter lim="800000"/>
            <a:headEnd/>
            <a:tailEnd/>
          </a:ln>
        </p:spPr>
        <p:txBody>
          <a:bodyPr wrap="square" lIns="12124" tIns="6062" rIns="12124" bIns="6062">
            <a:spAutoFit/>
          </a:bodyPr>
          <a:lstStyle/>
          <a:p>
            <a:pPr marL="50901" indent="-50901">
              <a:lnSpc>
                <a:spcPct val="150000"/>
              </a:lnSpc>
              <a:buFont typeface="Arial" panose="020B0604020202020204" pitchFamily="34" charset="0"/>
              <a:buChar char="•"/>
            </a:pPr>
            <a:r>
              <a:rPr lang="en-US" altLang="ko-KR" sz="1600" dirty="0"/>
              <a:t>AI-based medical image processing holds significant potential for enhancing telemedicine practices. </a:t>
            </a:r>
          </a:p>
          <a:p>
            <a:pPr marL="50901" indent="-50901">
              <a:lnSpc>
                <a:spcPct val="150000"/>
              </a:lnSpc>
              <a:buFont typeface="Arial" panose="020B0604020202020204" pitchFamily="34" charset="0"/>
              <a:buChar char="•"/>
            </a:pPr>
            <a:r>
              <a:rPr lang="en-US" altLang="ko-KR" sz="1600" dirty="0"/>
              <a:t> By leveraging deep learning algorithms, it is possible to automate object detection, segmentation, and classification tasks in medical imaging, leading to improved image quality and diagnostic accuracy. </a:t>
            </a:r>
          </a:p>
          <a:p>
            <a:pPr marL="50901" indent="-50901">
              <a:lnSpc>
                <a:spcPct val="150000"/>
              </a:lnSpc>
              <a:buFont typeface="Arial" panose="020B0604020202020204" pitchFamily="34" charset="0"/>
              <a:buChar char="•"/>
            </a:pPr>
            <a:r>
              <a:rPr lang="en-US" altLang="ko-KR" sz="1600" dirty="0"/>
              <a:t>The integration of AI technologies into telemedicine enables remote healthcare providers to access and analyze medical images efficiently, reducing the burden on medical professionals and improving patient care.</a:t>
            </a:r>
          </a:p>
          <a:p>
            <a:pPr marL="50901" indent="-50901">
              <a:lnSpc>
                <a:spcPct val="150000"/>
              </a:lnSpc>
              <a:buFont typeface="Arial" panose="020B0604020202020204" pitchFamily="34" charset="0"/>
              <a:buChar char="•"/>
            </a:pPr>
            <a:r>
              <a:rPr lang="en-US" altLang="ko-KR" sz="1600" dirty="0"/>
              <a:t> In terms of learning accuracy itself, Adam was high in most models, but </a:t>
            </a:r>
            <a:r>
              <a:rPr lang="en-US" altLang="ko-KR" sz="1600" dirty="0" err="1"/>
              <a:t>Unet</a:t>
            </a:r>
            <a:r>
              <a:rPr lang="ko-KR" altLang="en-US" sz="1600" dirty="0"/>
              <a:t> </a:t>
            </a:r>
            <a:r>
              <a:rPr lang="en-US" altLang="ko-KR" sz="1600" dirty="0"/>
              <a:t>-</a:t>
            </a:r>
            <a:r>
              <a:rPr lang="ko-KR" altLang="en-US" sz="1600" dirty="0"/>
              <a:t> </a:t>
            </a:r>
            <a:r>
              <a:rPr lang="en-US" altLang="ko-KR" sz="1600" dirty="0" err="1"/>
              <a:t>Adagrad</a:t>
            </a:r>
            <a:r>
              <a:rPr lang="en-US" altLang="ko-KR" sz="1600" dirty="0"/>
              <a:t> was detected with the highest accuracy when predicting</a:t>
            </a:r>
          </a:p>
        </p:txBody>
      </p:sp>
      <p:graphicFrame>
        <p:nvGraphicFramePr>
          <p:cNvPr id="10" name="표 9">
            <a:extLst>
              <a:ext uri="{FF2B5EF4-FFF2-40B4-BE49-F238E27FC236}">
                <a16:creationId xmlns:a16="http://schemas.microsoft.com/office/drawing/2014/main" id="{CE353FCF-37B2-42B6-9DDE-FBE12AA21C70}"/>
              </a:ext>
            </a:extLst>
          </p:cNvPr>
          <p:cNvGraphicFramePr>
            <a:graphicFrameLocks noGrp="1"/>
          </p:cNvGraphicFramePr>
          <p:nvPr>
            <p:extLst>
              <p:ext uri="{D42A27DB-BD31-4B8C-83A1-F6EECF244321}">
                <p14:modId xmlns:p14="http://schemas.microsoft.com/office/powerpoint/2010/main" val="500672855"/>
              </p:ext>
            </p:extLst>
          </p:nvPr>
        </p:nvGraphicFramePr>
        <p:xfrm>
          <a:off x="6521344" y="3774261"/>
          <a:ext cx="5939155" cy="190564"/>
        </p:xfrm>
        <a:graphic>
          <a:graphicData uri="http://schemas.openxmlformats.org/drawingml/2006/table">
            <a:tbl>
              <a:tblPr firstRow="1" firstCol="1" bandRow="1">
                <a:tableStyleId>{5C22544A-7EE6-4342-B048-85BDC9FD1C3A}</a:tableStyleId>
              </a:tblPr>
              <a:tblGrid>
                <a:gridCol w="2663825">
                  <a:extLst>
                    <a:ext uri="{9D8B030D-6E8A-4147-A177-3AD203B41FA5}">
                      <a16:colId xmlns:a16="http://schemas.microsoft.com/office/drawing/2014/main" val="1500738256"/>
                    </a:ext>
                  </a:extLst>
                </a:gridCol>
                <a:gridCol w="3275330">
                  <a:extLst>
                    <a:ext uri="{9D8B030D-6E8A-4147-A177-3AD203B41FA5}">
                      <a16:colId xmlns:a16="http://schemas.microsoft.com/office/drawing/2014/main" val="1886531753"/>
                    </a:ext>
                  </a:extLst>
                </a:gridCol>
              </a:tblGrid>
              <a:tr h="177800">
                <a:tc>
                  <a:txBody>
                    <a:bodyPr/>
                    <a:lstStyle/>
                    <a:p>
                      <a:pPr algn="ctr" fontAlgn="base">
                        <a:lnSpc>
                          <a:spcPct val="107000"/>
                        </a:lnSpc>
                        <a:spcAft>
                          <a:spcPts val="0"/>
                        </a:spcAft>
                      </a:pPr>
                      <a:r>
                        <a:rPr lang="en-US" sz="1000" kern="100" dirty="0">
                          <a:effectLst/>
                        </a:rPr>
                        <a:t>Prediction for Brain Tumor </a:t>
                      </a:r>
                      <a:endParaRPr lang="ko-KR" sz="1100" kern="100" dirty="0">
                        <a:effectLst/>
                        <a:latin typeface="Times New Roman" panose="02020603050405020304" pitchFamily="18" charset="0"/>
                        <a:ea typeface="Times New Roman" panose="02020603050405020304" pitchFamily="18" charset="0"/>
                      </a:endParaRPr>
                    </a:p>
                  </a:txBody>
                  <a:tcPr marL="64770" marR="64770" marT="17780" marB="17780" anchor="ctr"/>
                </a:tc>
                <a:tc>
                  <a:txBody>
                    <a:bodyPr/>
                    <a:lstStyle/>
                    <a:p>
                      <a:pPr algn="ctr" fontAlgn="base">
                        <a:lnSpc>
                          <a:spcPct val="107000"/>
                        </a:lnSpc>
                        <a:spcAft>
                          <a:spcPts val="0"/>
                        </a:spcAft>
                      </a:pPr>
                      <a:r>
                        <a:rPr lang="en-US" sz="1000" kern="100" dirty="0">
                          <a:effectLst/>
                        </a:rPr>
                        <a:t>Prediction for Lung disease</a:t>
                      </a:r>
                      <a:endParaRPr lang="ko-KR" sz="1100" kern="100" dirty="0">
                        <a:effectLst/>
                        <a:latin typeface="Times New Roman" panose="02020603050405020304" pitchFamily="18" charset="0"/>
                        <a:ea typeface="Times New Roman" panose="02020603050405020304" pitchFamily="18" charset="0"/>
                      </a:endParaRPr>
                    </a:p>
                  </a:txBody>
                  <a:tcPr marL="64770" marR="64770" marT="17780" marB="17780" anchor="ctr"/>
                </a:tc>
                <a:extLst>
                  <a:ext uri="{0D108BD9-81ED-4DB2-BD59-A6C34878D82A}">
                    <a16:rowId xmlns:a16="http://schemas.microsoft.com/office/drawing/2014/main" val="1252758327"/>
                  </a:ext>
                </a:extLst>
              </a:tr>
            </a:tbl>
          </a:graphicData>
        </a:graphic>
      </p:graphicFrame>
      <p:pic>
        <p:nvPicPr>
          <p:cNvPr id="2055" name="그림 4">
            <a:extLst>
              <a:ext uri="{FF2B5EF4-FFF2-40B4-BE49-F238E27FC236}">
                <a16:creationId xmlns:a16="http://schemas.microsoft.com/office/drawing/2014/main" id="{3A78B10C-91ED-4401-97E4-520F54D20A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0988" y="803658"/>
            <a:ext cx="2886075" cy="29337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그림 5">
            <a:extLst>
              <a:ext uri="{FF2B5EF4-FFF2-40B4-BE49-F238E27FC236}">
                <a16:creationId xmlns:a16="http://schemas.microsoft.com/office/drawing/2014/main" id="{0F859190-017B-48C0-8E1A-D9E67C87D5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0921" y="1181566"/>
            <a:ext cx="2966779" cy="1076325"/>
          </a:xfrm>
          <a:prstGeom prst="rect">
            <a:avLst/>
          </a:prstGeom>
          <a:noFill/>
          <a:extLst>
            <a:ext uri="{909E8E84-426E-40DD-AFC4-6F175D3DCCD1}">
              <a14:hiddenFill xmlns:a14="http://schemas.microsoft.com/office/drawing/2010/main">
                <a:solidFill>
                  <a:srgbClr val="FFFFFF"/>
                </a:solidFill>
              </a14:hiddenFill>
            </a:ext>
          </a:extLst>
        </p:spPr>
      </p:pic>
      <p:pic>
        <p:nvPicPr>
          <p:cNvPr id="2053" name="그림 6">
            <a:extLst>
              <a:ext uri="{FF2B5EF4-FFF2-40B4-BE49-F238E27FC236}">
                <a16:creationId xmlns:a16="http://schemas.microsoft.com/office/drawing/2014/main" id="{02929B26-D037-461E-9D18-A9A9FCCC0A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33525" y="2578437"/>
            <a:ext cx="2924175" cy="676275"/>
          </a:xfrm>
          <a:prstGeom prst="rect">
            <a:avLst/>
          </a:prstGeom>
          <a:noFill/>
          <a:extLst>
            <a:ext uri="{909E8E84-426E-40DD-AFC4-6F175D3DCCD1}">
              <a14:hiddenFill xmlns:a14="http://schemas.microsoft.com/office/drawing/2010/main">
                <a:solidFill>
                  <a:srgbClr val="FFFFFF"/>
                </a:solidFill>
              </a14:hiddenFill>
            </a:ext>
          </a:extLst>
        </p:spPr>
      </p:pic>
      <p:sp>
        <p:nvSpPr>
          <p:cNvPr id="11" name="직사각형 10">
            <a:extLst>
              <a:ext uri="{FF2B5EF4-FFF2-40B4-BE49-F238E27FC236}">
                <a16:creationId xmlns:a16="http://schemas.microsoft.com/office/drawing/2014/main" id="{6058EACE-B26E-4B19-9D0A-38B37D3A4828}"/>
              </a:ext>
            </a:extLst>
          </p:cNvPr>
          <p:cNvSpPr/>
          <p:nvPr/>
        </p:nvSpPr>
        <p:spPr>
          <a:xfrm>
            <a:off x="6547485" y="4032561"/>
            <a:ext cx="5939156" cy="276999"/>
          </a:xfrm>
          <a:prstGeom prst="rect">
            <a:avLst/>
          </a:prstGeom>
        </p:spPr>
        <p:txBody>
          <a:bodyPr wrap="square">
            <a:spAutoFit/>
          </a:bodyPr>
          <a:lstStyle/>
          <a:p>
            <a:pPr indent="508000">
              <a:spcAft>
                <a:spcPts val="0"/>
              </a:spcAft>
            </a:pPr>
            <a:r>
              <a:rPr lang="ko-KR" altLang="ko-KR" sz="1200" dirty="0">
                <a:solidFill>
                  <a:srgbClr val="202124"/>
                </a:solidFill>
                <a:latin typeface="Times New Roman" panose="02020603050405020304" pitchFamily="18" charset="0"/>
                <a:ea typeface="Calibri" panose="020F0502020204030204" pitchFamily="34" charset="0"/>
              </a:rPr>
              <a:t>( </a:t>
            </a:r>
            <a:r>
              <a:rPr lang="ko-KR" altLang="ko-KR" sz="1200" dirty="0" err="1">
                <a:solidFill>
                  <a:srgbClr val="202124"/>
                </a:solidFill>
                <a:latin typeface="Times New Roman" panose="02020603050405020304" pitchFamily="18" charset="0"/>
                <a:ea typeface="Calibri" panose="020F0502020204030204" pitchFamily="34" charset="0"/>
              </a:rPr>
              <a:t>a</a:t>
            </a:r>
            <a:r>
              <a:rPr lang="ko-KR" altLang="ko-KR" sz="1200" dirty="0">
                <a:solidFill>
                  <a:srgbClr val="202124"/>
                </a:solidFill>
                <a:latin typeface="Times New Roman" panose="02020603050405020304" pitchFamily="18" charset="0"/>
                <a:ea typeface="Calibri" panose="020F0502020204030204" pitchFamily="34" charset="0"/>
              </a:rPr>
              <a:t> ) ‘</a:t>
            </a:r>
            <a:r>
              <a:rPr lang="ko-KR" altLang="ko-KR" sz="1200" dirty="0">
                <a:solidFill>
                  <a:srgbClr val="000000"/>
                </a:solidFill>
                <a:latin typeface="Times New Roman" panose="02020603050405020304" pitchFamily="18" charset="0"/>
                <a:ea typeface="Calibri" panose="020F0502020204030204" pitchFamily="34" charset="0"/>
              </a:rPr>
              <a:t>U-Net+ResNet50’S-based </a:t>
            </a:r>
            <a:r>
              <a:rPr lang="ko-KR" altLang="ko-KR" sz="1200" dirty="0" err="1">
                <a:solidFill>
                  <a:srgbClr val="000000"/>
                </a:solidFill>
                <a:latin typeface="Times New Roman" panose="02020603050405020304" pitchFamily="18" charset="0"/>
                <a:ea typeface="Calibri" panose="020F0502020204030204" pitchFamily="34" charset="0"/>
              </a:rPr>
              <a:t>model</a:t>
            </a:r>
            <a:r>
              <a:rPr lang="ko-KR" altLang="ko-KR" sz="1200" dirty="0">
                <a:solidFill>
                  <a:srgbClr val="000000"/>
                </a:solidFill>
                <a:latin typeface="Times New Roman" panose="02020603050405020304" pitchFamily="18" charset="0"/>
                <a:ea typeface="Calibri" panose="020F0502020204030204" pitchFamily="34" charset="0"/>
              </a:rPr>
              <a:t> </a:t>
            </a:r>
            <a:r>
              <a:rPr lang="ko-KR" altLang="ko-KR" sz="1200" dirty="0" err="1">
                <a:solidFill>
                  <a:srgbClr val="000000"/>
                </a:solidFill>
                <a:latin typeface="Times New Roman" panose="02020603050405020304" pitchFamily="18" charset="0"/>
                <a:ea typeface="Calibri" panose="020F0502020204030204" pitchFamily="34" charset="0"/>
              </a:rPr>
              <a:t>validation</a:t>
            </a:r>
            <a:r>
              <a:rPr lang="ko-KR" altLang="ko-KR" sz="1200" dirty="0">
                <a:solidFill>
                  <a:srgbClr val="000000"/>
                </a:solidFill>
                <a:latin typeface="Times New Roman" panose="02020603050405020304" pitchFamily="18" charset="0"/>
                <a:ea typeface="Calibri" panose="020F0502020204030204" pitchFamily="34" charset="0"/>
              </a:rPr>
              <a:t> </a:t>
            </a:r>
            <a:r>
              <a:rPr lang="ko-KR" altLang="ko-KR" sz="1200" dirty="0" err="1">
                <a:solidFill>
                  <a:srgbClr val="000000"/>
                </a:solidFill>
                <a:latin typeface="Times New Roman" panose="02020603050405020304" pitchFamily="18" charset="0"/>
                <a:ea typeface="Calibri" panose="020F0502020204030204" pitchFamily="34" charset="0"/>
              </a:rPr>
              <a:t>results</a:t>
            </a:r>
            <a:r>
              <a:rPr lang="ko-KR" altLang="ko-KR" sz="1200" dirty="0">
                <a:solidFill>
                  <a:srgbClr val="000000"/>
                </a:solidFill>
                <a:latin typeface="Times New Roman" panose="02020603050405020304" pitchFamily="18" charset="0"/>
                <a:ea typeface="Calibri" panose="020F0502020204030204" pitchFamily="34" charset="0"/>
              </a:rPr>
              <a:t> </a:t>
            </a:r>
            <a:r>
              <a:rPr lang="en-US" altLang="ko-KR" sz="1200" dirty="0">
                <a:solidFill>
                  <a:srgbClr val="000000"/>
                </a:solidFill>
                <a:latin typeface="Times New Roman" panose="02020603050405020304" pitchFamily="18" charset="0"/>
                <a:ea typeface="Times New Roman" panose="02020603050405020304" pitchFamily="18" charset="0"/>
              </a:rPr>
              <a:t>by Adam optimizer</a:t>
            </a:r>
            <a:endParaRPr lang="ko-KR" altLang="ko-KR" sz="1200" dirty="0">
              <a:latin typeface="Times New Roman" panose="02020603050405020304" pitchFamily="18" charset="0"/>
              <a:ea typeface="Times New Roman" panose="02020603050405020304" pitchFamily="18" charset="0"/>
            </a:endParaRPr>
          </a:p>
        </p:txBody>
      </p:sp>
      <p:graphicFrame>
        <p:nvGraphicFramePr>
          <p:cNvPr id="21" name="표 20">
            <a:extLst>
              <a:ext uri="{FF2B5EF4-FFF2-40B4-BE49-F238E27FC236}">
                <a16:creationId xmlns:a16="http://schemas.microsoft.com/office/drawing/2014/main" id="{CA61D4F7-D05A-4EED-839D-81060529DAD9}"/>
              </a:ext>
            </a:extLst>
          </p:cNvPr>
          <p:cNvGraphicFramePr>
            <a:graphicFrameLocks noGrp="1"/>
          </p:cNvGraphicFramePr>
          <p:nvPr>
            <p:extLst>
              <p:ext uri="{D42A27DB-BD31-4B8C-83A1-F6EECF244321}">
                <p14:modId xmlns:p14="http://schemas.microsoft.com/office/powerpoint/2010/main" val="3260186378"/>
              </p:ext>
            </p:extLst>
          </p:nvPr>
        </p:nvGraphicFramePr>
        <p:xfrm>
          <a:off x="6614256" y="6498698"/>
          <a:ext cx="6029325" cy="250762"/>
        </p:xfrm>
        <a:graphic>
          <a:graphicData uri="http://schemas.openxmlformats.org/drawingml/2006/table">
            <a:tbl>
              <a:tblPr firstRow="1" firstCol="1" bandRow="1">
                <a:tableStyleId>{5C22544A-7EE6-4342-B048-85BDC9FD1C3A}</a:tableStyleId>
              </a:tblPr>
              <a:tblGrid>
                <a:gridCol w="2682240">
                  <a:extLst>
                    <a:ext uri="{9D8B030D-6E8A-4147-A177-3AD203B41FA5}">
                      <a16:colId xmlns:a16="http://schemas.microsoft.com/office/drawing/2014/main" val="3244932076"/>
                    </a:ext>
                  </a:extLst>
                </a:gridCol>
                <a:gridCol w="3347085">
                  <a:extLst>
                    <a:ext uri="{9D8B030D-6E8A-4147-A177-3AD203B41FA5}">
                      <a16:colId xmlns:a16="http://schemas.microsoft.com/office/drawing/2014/main" val="2211934008"/>
                    </a:ext>
                  </a:extLst>
                </a:gridCol>
              </a:tblGrid>
              <a:tr h="156210">
                <a:tc>
                  <a:txBody>
                    <a:bodyPr/>
                    <a:lstStyle/>
                    <a:p>
                      <a:pPr algn="ctr" latinLnBrk="0">
                        <a:lnSpc>
                          <a:spcPct val="160000"/>
                        </a:lnSpc>
                        <a:spcAft>
                          <a:spcPts val="0"/>
                        </a:spcAft>
                      </a:pPr>
                      <a:r>
                        <a:rPr lang="en-US" sz="1000" kern="100" dirty="0">
                          <a:effectLst/>
                        </a:rPr>
                        <a:t>Disease prediction menu with model</a:t>
                      </a:r>
                      <a:endParaRPr lang="ko-KR" sz="1000" kern="100" dirty="0">
                        <a:solidFill>
                          <a:srgbClr val="000000"/>
                        </a:solidFill>
                        <a:effectLst/>
                        <a:latin typeface="함초롬바탕" panose="02030604000101010101" pitchFamily="18" charset="-127"/>
                        <a:ea typeface="함초롬바탕" panose="02030604000101010101" pitchFamily="18" charset="-127"/>
                        <a:cs typeface="굴림" panose="020B0600000101010101" pitchFamily="50" charset="-127"/>
                      </a:endParaRPr>
                    </a:p>
                  </a:txBody>
                  <a:tcPr marL="64770" marR="64770" marT="17780" marB="17780" anchor="ctr"/>
                </a:tc>
                <a:tc>
                  <a:txBody>
                    <a:bodyPr/>
                    <a:lstStyle/>
                    <a:p>
                      <a:pPr algn="ctr" latinLnBrk="0">
                        <a:lnSpc>
                          <a:spcPct val="160000"/>
                        </a:lnSpc>
                        <a:spcAft>
                          <a:spcPts val="0"/>
                        </a:spcAft>
                      </a:pPr>
                      <a:r>
                        <a:rPr lang="en-US" sz="1000" kern="100" dirty="0">
                          <a:effectLst/>
                        </a:rPr>
                        <a:t>Final performance evaluation by the model</a:t>
                      </a:r>
                      <a:endParaRPr lang="ko-KR" sz="1000" kern="100" dirty="0">
                        <a:solidFill>
                          <a:srgbClr val="000000"/>
                        </a:solidFill>
                        <a:effectLst/>
                        <a:latin typeface="함초롬바탕" panose="02030604000101010101" pitchFamily="18" charset="-127"/>
                        <a:ea typeface="함초롬바탕" panose="02030604000101010101" pitchFamily="18" charset="-127"/>
                        <a:cs typeface="굴림" panose="020B0600000101010101" pitchFamily="50" charset="-127"/>
                      </a:endParaRPr>
                    </a:p>
                  </a:txBody>
                  <a:tcPr marL="64770" marR="64770" marT="17780" marB="17780" anchor="ctr"/>
                </a:tc>
                <a:extLst>
                  <a:ext uri="{0D108BD9-81ED-4DB2-BD59-A6C34878D82A}">
                    <a16:rowId xmlns:a16="http://schemas.microsoft.com/office/drawing/2014/main" val="45487920"/>
                  </a:ext>
                </a:extLst>
              </a:tr>
            </a:tbl>
          </a:graphicData>
        </a:graphic>
      </p:graphicFrame>
      <p:pic>
        <p:nvPicPr>
          <p:cNvPr id="2056" name="그림 7">
            <a:extLst>
              <a:ext uri="{FF2B5EF4-FFF2-40B4-BE49-F238E27FC236}">
                <a16:creationId xmlns:a16="http://schemas.microsoft.com/office/drawing/2014/main" id="{AE9EA7D6-493C-4C14-BF97-3E60F68237E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33525" y="4813657"/>
            <a:ext cx="2543175" cy="1409700"/>
          </a:xfrm>
          <a:prstGeom prst="rect">
            <a:avLst/>
          </a:prstGeom>
          <a:noFill/>
          <a:extLst>
            <a:ext uri="{909E8E84-426E-40DD-AFC4-6F175D3DCCD1}">
              <a14:hiddenFill xmlns:a14="http://schemas.microsoft.com/office/drawing/2010/main">
                <a:solidFill>
                  <a:srgbClr val="FFFFFF"/>
                </a:solidFill>
              </a14:hiddenFill>
            </a:ext>
          </a:extLst>
        </p:spPr>
      </p:pic>
      <p:sp>
        <p:nvSpPr>
          <p:cNvPr id="23" name="직사각형 22">
            <a:extLst>
              <a:ext uri="{FF2B5EF4-FFF2-40B4-BE49-F238E27FC236}">
                <a16:creationId xmlns:a16="http://schemas.microsoft.com/office/drawing/2014/main" id="{184FC112-1439-4F53-80C1-BB4B0B4F25D3}"/>
              </a:ext>
            </a:extLst>
          </p:cNvPr>
          <p:cNvSpPr/>
          <p:nvPr/>
        </p:nvSpPr>
        <p:spPr>
          <a:xfrm>
            <a:off x="6649180" y="6672400"/>
            <a:ext cx="3377848" cy="276999"/>
          </a:xfrm>
          <a:prstGeom prst="rect">
            <a:avLst/>
          </a:prstGeom>
        </p:spPr>
        <p:txBody>
          <a:bodyPr wrap="none">
            <a:spAutoFit/>
          </a:bodyPr>
          <a:lstStyle/>
          <a:p>
            <a:pPr indent="508000">
              <a:spcAft>
                <a:spcPts val="0"/>
              </a:spcAft>
            </a:pPr>
            <a:r>
              <a:rPr lang="en-US" altLang="ko-KR" sz="1200" dirty="0">
                <a:latin typeface="Times New Roman" panose="02020603050405020304" pitchFamily="18" charset="0"/>
              </a:rPr>
              <a:t>( b) </a:t>
            </a:r>
            <a:r>
              <a:rPr lang="ko-KR" altLang="ko-KR" sz="1200" dirty="0" err="1">
                <a:solidFill>
                  <a:srgbClr val="202124"/>
                </a:solidFill>
                <a:latin typeface="Times New Roman" panose="02020603050405020304" pitchFamily="18" charset="0"/>
                <a:ea typeface="Calibri" panose="020F0502020204030204" pitchFamily="34" charset="0"/>
              </a:rPr>
              <a:t>Full</a:t>
            </a:r>
            <a:r>
              <a:rPr lang="ko-KR" altLang="ko-KR" sz="1200" dirty="0">
                <a:solidFill>
                  <a:srgbClr val="202124"/>
                </a:solidFill>
                <a:latin typeface="Times New Roman" panose="02020603050405020304" pitchFamily="18" charset="0"/>
                <a:ea typeface="Calibri" panose="020F0502020204030204" pitchFamily="34" charset="0"/>
              </a:rPr>
              <a:t> </a:t>
            </a:r>
            <a:r>
              <a:rPr lang="en-US" altLang="ko-KR" sz="1200" dirty="0">
                <a:solidFill>
                  <a:srgbClr val="202124"/>
                </a:solidFill>
                <a:latin typeface="Times New Roman" panose="02020603050405020304" pitchFamily="18" charset="0"/>
                <a:ea typeface="Calibri" panose="020F0502020204030204" pitchFamily="34" charset="0"/>
              </a:rPr>
              <a:t>e</a:t>
            </a:r>
            <a:r>
              <a:rPr lang="ko-KR" altLang="ko-KR" sz="1200" dirty="0" err="1">
                <a:solidFill>
                  <a:srgbClr val="202124"/>
                </a:solidFill>
                <a:latin typeface="Times New Roman" panose="02020603050405020304" pitchFamily="18" charset="0"/>
                <a:ea typeface="Calibri" panose="020F0502020204030204" pitchFamily="34" charset="0"/>
              </a:rPr>
              <a:t>xecution</a:t>
            </a:r>
            <a:r>
              <a:rPr lang="ko-KR" altLang="ko-KR" sz="1200" dirty="0">
                <a:solidFill>
                  <a:srgbClr val="202124"/>
                </a:solidFill>
                <a:latin typeface="Times New Roman" panose="02020603050405020304" pitchFamily="18" charset="0"/>
                <a:ea typeface="Calibri" panose="020F0502020204030204" pitchFamily="34" charset="0"/>
              </a:rPr>
              <a:t> System Picture (UI/UX)</a:t>
            </a:r>
            <a:endParaRPr lang="ko-KR" altLang="ko-KR" sz="1200" dirty="0">
              <a:latin typeface="Times New Roman" panose="02020603050405020304" pitchFamily="18" charset="0"/>
              <a:ea typeface="Times New Roman" panose="02020603050405020304" pitchFamily="18" charset="0"/>
            </a:endParaRPr>
          </a:p>
        </p:txBody>
      </p:sp>
      <p:graphicFrame>
        <p:nvGraphicFramePr>
          <p:cNvPr id="25" name="표 24">
            <a:extLst>
              <a:ext uri="{FF2B5EF4-FFF2-40B4-BE49-F238E27FC236}">
                <a16:creationId xmlns:a16="http://schemas.microsoft.com/office/drawing/2014/main" id="{157772CE-5E15-4E00-B66E-358696B29EF7}"/>
              </a:ext>
            </a:extLst>
          </p:cNvPr>
          <p:cNvGraphicFramePr>
            <a:graphicFrameLocks noGrp="1"/>
          </p:cNvGraphicFramePr>
          <p:nvPr>
            <p:extLst>
              <p:ext uri="{D42A27DB-BD31-4B8C-83A1-F6EECF244321}">
                <p14:modId xmlns:p14="http://schemas.microsoft.com/office/powerpoint/2010/main" val="3307369560"/>
              </p:ext>
            </p:extLst>
          </p:nvPr>
        </p:nvGraphicFramePr>
        <p:xfrm>
          <a:off x="161397" y="3785546"/>
          <a:ext cx="6118860" cy="293279"/>
        </p:xfrm>
        <a:graphic>
          <a:graphicData uri="http://schemas.openxmlformats.org/drawingml/2006/table">
            <a:tbl>
              <a:tblPr firstRow="1" firstCol="1" bandRow="1">
                <a:tableStyleId>{5C22544A-7EE6-4342-B048-85BDC9FD1C3A}</a:tableStyleId>
              </a:tblPr>
              <a:tblGrid>
                <a:gridCol w="1529715">
                  <a:extLst>
                    <a:ext uri="{9D8B030D-6E8A-4147-A177-3AD203B41FA5}">
                      <a16:colId xmlns:a16="http://schemas.microsoft.com/office/drawing/2014/main" val="847698325"/>
                    </a:ext>
                  </a:extLst>
                </a:gridCol>
                <a:gridCol w="1529715">
                  <a:extLst>
                    <a:ext uri="{9D8B030D-6E8A-4147-A177-3AD203B41FA5}">
                      <a16:colId xmlns:a16="http://schemas.microsoft.com/office/drawing/2014/main" val="3344666779"/>
                    </a:ext>
                  </a:extLst>
                </a:gridCol>
                <a:gridCol w="1529715">
                  <a:extLst>
                    <a:ext uri="{9D8B030D-6E8A-4147-A177-3AD203B41FA5}">
                      <a16:colId xmlns:a16="http://schemas.microsoft.com/office/drawing/2014/main" val="2083065664"/>
                    </a:ext>
                  </a:extLst>
                </a:gridCol>
                <a:gridCol w="1529715">
                  <a:extLst>
                    <a:ext uri="{9D8B030D-6E8A-4147-A177-3AD203B41FA5}">
                      <a16:colId xmlns:a16="http://schemas.microsoft.com/office/drawing/2014/main" val="882426471"/>
                    </a:ext>
                  </a:extLst>
                </a:gridCol>
              </a:tblGrid>
              <a:tr h="293279">
                <a:tc>
                  <a:txBody>
                    <a:bodyPr/>
                    <a:lstStyle/>
                    <a:p>
                      <a:pPr algn="ctr" fontAlgn="ctr">
                        <a:lnSpc>
                          <a:spcPct val="107000"/>
                        </a:lnSpc>
                        <a:spcAft>
                          <a:spcPts val="0"/>
                        </a:spcAft>
                      </a:pPr>
                      <a:r>
                        <a:rPr lang="en-US" sz="1100" u="sng" kern="100" dirty="0">
                          <a:effectLst/>
                          <a:uFill>
                            <a:solidFill>
                              <a:srgbClr val="000000"/>
                            </a:solidFill>
                          </a:uFill>
                        </a:rPr>
                        <a:t>Adam</a:t>
                      </a:r>
                      <a:r>
                        <a:rPr lang="en-US" sz="1100" kern="100" dirty="0">
                          <a:effectLst/>
                        </a:rPr>
                        <a:t> </a:t>
                      </a:r>
                      <a:endParaRPr lang="ko-KR" sz="1100" kern="100" dirty="0">
                        <a:effectLst/>
                        <a:latin typeface="Times New Roman" panose="02020603050405020304" pitchFamily="18" charset="0"/>
                        <a:ea typeface="Times New Roman" panose="02020603050405020304" pitchFamily="18" charset="0"/>
                      </a:endParaRPr>
                    </a:p>
                  </a:txBody>
                  <a:tcPr marL="64770" marR="64770" marT="17780" marB="17780" anchor="ctr"/>
                </a:tc>
                <a:tc>
                  <a:txBody>
                    <a:bodyPr/>
                    <a:lstStyle/>
                    <a:p>
                      <a:pPr algn="ctr" fontAlgn="ctr">
                        <a:lnSpc>
                          <a:spcPct val="107000"/>
                        </a:lnSpc>
                        <a:spcAft>
                          <a:spcPts val="0"/>
                        </a:spcAft>
                      </a:pPr>
                      <a:r>
                        <a:rPr lang="en-US" sz="1100" kern="100" dirty="0">
                          <a:effectLst/>
                        </a:rPr>
                        <a:t>SGD</a:t>
                      </a:r>
                      <a:endParaRPr lang="ko-KR" sz="1100" kern="100" dirty="0">
                        <a:effectLst/>
                        <a:latin typeface="Times New Roman" panose="02020603050405020304" pitchFamily="18" charset="0"/>
                        <a:ea typeface="Times New Roman" panose="02020603050405020304" pitchFamily="18" charset="0"/>
                      </a:endParaRPr>
                    </a:p>
                  </a:txBody>
                  <a:tcPr marL="64770" marR="64770" marT="17780" marB="17780" anchor="ctr"/>
                </a:tc>
                <a:tc>
                  <a:txBody>
                    <a:bodyPr/>
                    <a:lstStyle/>
                    <a:p>
                      <a:pPr algn="ctr" fontAlgn="ctr">
                        <a:lnSpc>
                          <a:spcPct val="107000"/>
                        </a:lnSpc>
                        <a:spcAft>
                          <a:spcPts val="0"/>
                        </a:spcAft>
                      </a:pPr>
                      <a:r>
                        <a:rPr lang="en-US" sz="1100" kern="100" dirty="0" err="1">
                          <a:effectLst/>
                        </a:rPr>
                        <a:t>Adagrad</a:t>
                      </a:r>
                      <a:r>
                        <a:rPr lang="en-US" sz="1100" kern="100" dirty="0">
                          <a:effectLst/>
                        </a:rPr>
                        <a:t>,</a:t>
                      </a:r>
                      <a:endParaRPr lang="ko-KR" sz="1100" kern="100" dirty="0">
                        <a:effectLst/>
                        <a:latin typeface="Times New Roman" panose="02020603050405020304" pitchFamily="18" charset="0"/>
                        <a:ea typeface="Times New Roman" panose="02020603050405020304" pitchFamily="18" charset="0"/>
                      </a:endParaRPr>
                    </a:p>
                  </a:txBody>
                  <a:tcPr marL="64770" marR="64770" marT="17780" marB="17780" anchor="ctr"/>
                </a:tc>
                <a:tc>
                  <a:txBody>
                    <a:bodyPr/>
                    <a:lstStyle/>
                    <a:p>
                      <a:pPr algn="ctr" fontAlgn="ctr">
                        <a:lnSpc>
                          <a:spcPct val="107000"/>
                        </a:lnSpc>
                        <a:spcAft>
                          <a:spcPts val="0"/>
                        </a:spcAft>
                      </a:pPr>
                      <a:r>
                        <a:rPr lang="en-US" sz="1100" kern="100" dirty="0" err="1">
                          <a:effectLst/>
                        </a:rPr>
                        <a:t>RMSprop</a:t>
                      </a:r>
                      <a:endParaRPr lang="ko-KR" sz="1100" kern="100" dirty="0">
                        <a:effectLst/>
                        <a:latin typeface="Times New Roman" panose="02020603050405020304" pitchFamily="18" charset="0"/>
                        <a:ea typeface="Times New Roman" panose="02020603050405020304" pitchFamily="18" charset="0"/>
                      </a:endParaRPr>
                    </a:p>
                  </a:txBody>
                  <a:tcPr marL="64770" marR="64770" marT="17780" marB="17780" anchor="ctr"/>
                </a:tc>
                <a:extLst>
                  <a:ext uri="{0D108BD9-81ED-4DB2-BD59-A6C34878D82A}">
                    <a16:rowId xmlns:a16="http://schemas.microsoft.com/office/drawing/2014/main" val="2419624407"/>
                  </a:ext>
                </a:extLst>
              </a:tr>
            </a:tbl>
          </a:graphicData>
        </a:graphic>
      </p:graphicFrame>
      <p:pic>
        <p:nvPicPr>
          <p:cNvPr id="2065" name="Picture 17">
            <a:extLst>
              <a:ext uri="{FF2B5EF4-FFF2-40B4-BE49-F238E27FC236}">
                <a16:creationId xmlns:a16="http://schemas.microsoft.com/office/drawing/2014/main" id="{6544ED8B-DF59-404D-9A70-F8532B02125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82971" y="2746628"/>
            <a:ext cx="1343025" cy="952500"/>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a:extLst>
              <a:ext uri="{FF2B5EF4-FFF2-40B4-BE49-F238E27FC236}">
                <a16:creationId xmlns:a16="http://schemas.microsoft.com/office/drawing/2014/main" id="{9038FBCB-CB9D-4AC7-8CFA-D4166B586DC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788278" y="2749259"/>
            <a:ext cx="1266825" cy="952500"/>
          </a:xfrm>
          <a:prstGeom prst="rect">
            <a:avLst/>
          </a:prstGeom>
          <a:noFill/>
          <a:extLst>
            <a:ext uri="{909E8E84-426E-40DD-AFC4-6F175D3DCCD1}">
              <a14:hiddenFill xmlns:a14="http://schemas.microsoft.com/office/drawing/2010/main">
                <a:solidFill>
                  <a:srgbClr val="FFFFFF"/>
                </a:solidFill>
              </a14:hiddenFill>
            </a:ext>
          </a:extLst>
        </p:spPr>
      </p:pic>
      <p:pic>
        <p:nvPicPr>
          <p:cNvPr id="2063" name="Picture 15">
            <a:extLst>
              <a:ext uri="{FF2B5EF4-FFF2-40B4-BE49-F238E27FC236}">
                <a16:creationId xmlns:a16="http://schemas.microsoft.com/office/drawing/2014/main" id="{220A2717-55CD-48B0-BEA1-5EED256FC6F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217386" y="2673135"/>
            <a:ext cx="1343025" cy="1028700"/>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4">
            <a:extLst>
              <a:ext uri="{FF2B5EF4-FFF2-40B4-BE49-F238E27FC236}">
                <a16:creationId xmlns:a16="http://schemas.microsoft.com/office/drawing/2014/main" id="{B00FCB08-92EB-4D35-B1AF-1F273EE0F61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738688" y="2673135"/>
            <a:ext cx="1304925" cy="990600"/>
          </a:xfrm>
          <a:prstGeom prst="rect">
            <a:avLst/>
          </a:prstGeom>
          <a:noFill/>
          <a:extLst>
            <a:ext uri="{909E8E84-426E-40DD-AFC4-6F175D3DCCD1}">
              <a14:hiddenFill xmlns:a14="http://schemas.microsoft.com/office/drawing/2010/main">
                <a:solidFill>
                  <a:srgbClr val="FFFFFF"/>
                </a:solidFill>
              </a14:hiddenFill>
            </a:ext>
          </a:extLst>
        </p:spPr>
      </p:pic>
      <p:pic>
        <p:nvPicPr>
          <p:cNvPr id="2061" name="Picture 13">
            <a:extLst>
              <a:ext uri="{FF2B5EF4-FFF2-40B4-BE49-F238E27FC236}">
                <a16:creationId xmlns:a16="http://schemas.microsoft.com/office/drawing/2014/main" id="{47E91628-38EB-40E2-8B6B-B30792EF9A46}"/>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67398" y="4584845"/>
            <a:ext cx="1228725" cy="914400"/>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a:extLst>
              <a:ext uri="{FF2B5EF4-FFF2-40B4-BE49-F238E27FC236}">
                <a16:creationId xmlns:a16="http://schemas.microsoft.com/office/drawing/2014/main" id="{F1BCE56C-D6D8-4FAB-BA4B-6110098A5D34}"/>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875920" y="4499821"/>
            <a:ext cx="1266825" cy="962025"/>
          </a:xfrm>
          <a:prstGeom prst="rect">
            <a:avLst/>
          </a:prstGeom>
          <a:noFill/>
          <a:extLst>
            <a:ext uri="{909E8E84-426E-40DD-AFC4-6F175D3DCCD1}">
              <a14:hiddenFill xmlns:a14="http://schemas.microsoft.com/office/drawing/2010/main">
                <a:solidFill>
                  <a:srgbClr val="FFFFFF"/>
                </a:solidFill>
              </a14:hiddenFill>
            </a:ext>
          </a:extLst>
        </p:spPr>
      </p:pic>
      <p:pic>
        <p:nvPicPr>
          <p:cNvPr id="2059" name="Picture 11">
            <a:extLst>
              <a:ext uri="{FF2B5EF4-FFF2-40B4-BE49-F238E27FC236}">
                <a16:creationId xmlns:a16="http://schemas.microsoft.com/office/drawing/2014/main" id="{910A36F6-80BA-437F-988C-887893E1110B}"/>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265010" y="4507391"/>
            <a:ext cx="1247775" cy="97155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2">
            <a:extLst>
              <a:ext uri="{FF2B5EF4-FFF2-40B4-BE49-F238E27FC236}">
                <a16:creationId xmlns:a16="http://schemas.microsoft.com/office/drawing/2014/main" id="{5AB164C6-017D-4DAE-98FD-E99B1EDE2E22}"/>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850315" y="4466152"/>
            <a:ext cx="1333500" cy="990600"/>
          </a:xfrm>
          <a:prstGeom prst="rect">
            <a:avLst/>
          </a:prstGeom>
          <a:noFill/>
          <a:extLst>
            <a:ext uri="{909E8E84-426E-40DD-AFC4-6F175D3DCCD1}">
              <a14:hiddenFill xmlns:a14="http://schemas.microsoft.com/office/drawing/2010/main">
                <a:solidFill>
                  <a:srgbClr val="FFFFFF"/>
                </a:solidFill>
              </a14:hiddenFill>
            </a:ext>
          </a:extLst>
        </p:spPr>
      </p:pic>
      <p:sp>
        <p:nvSpPr>
          <p:cNvPr id="27" name="Rectangle 18">
            <a:extLst>
              <a:ext uri="{FF2B5EF4-FFF2-40B4-BE49-F238E27FC236}">
                <a16:creationId xmlns:a16="http://schemas.microsoft.com/office/drawing/2014/main" id="{B255E794-09D5-461F-933D-2AFB40EDAB00}"/>
              </a:ext>
            </a:extLst>
          </p:cNvPr>
          <p:cNvSpPr>
            <a:spLocks noChangeArrowheads="1"/>
          </p:cNvSpPr>
          <p:nvPr/>
        </p:nvSpPr>
        <p:spPr bwMode="auto">
          <a:xfrm>
            <a:off x="1439722" y="2206492"/>
            <a:ext cx="1615381"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133350" algn="l" defTabSz="914400" rtl="0" eaLnBrk="0" fontAlgn="base" latinLnBrk="0" hangingPunct="0">
              <a:lnSpc>
                <a:spcPct val="100000"/>
              </a:lnSpc>
              <a:spcBef>
                <a:spcPct val="0"/>
              </a:spcBef>
              <a:spcAft>
                <a:spcPct val="0"/>
              </a:spcAft>
              <a:buClrTx/>
              <a:buSzTx/>
              <a:buFontTx/>
              <a:buNone/>
              <a:tabLst/>
            </a:pPr>
            <a:r>
              <a:rPr kumimoji="0" lang="en-US" altLang="ko-KR" sz="1100" b="1" i="0" u="none" strike="noStrike" cap="none" normalizeH="0" baseline="0" dirty="0">
                <a:ln>
                  <a:noFill/>
                </a:ln>
                <a:solidFill>
                  <a:schemeClr val="tx1"/>
                </a:solidFill>
                <a:effectLst/>
                <a:latin typeface="Calibri" panose="020F0502020204030204" pitchFamily="34" charset="0"/>
                <a:ea typeface="함초롬바탕" panose="02030604000101010101" pitchFamily="18" charset="-127"/>
                <a:cs typeface="Calibri" panose="020F0502020204030204" pitchFamily="34" charset="0"/>
              </a:rPr>
              <a:t>- Loss for </a:t>
            </a:r>
            <a:r>
              <a:rPr kumimoji="0" lang="en-US" altLang="ko-KR" sz="1100" b="1" i="0" u="none" strike="noStrike" cap="none" normalizeH="0" baseline="0" dirty="0">
                <a:ln>
                  <a:noFill/>
                </a:ln>
                <a:solidFill>
                  <a:srgbClr val="000000"/>
                </a:solidFill>
                <a:effectLst/>
                <a:latin typeface="Calibri" panose="020F0502020204030204" pitchFamily="34" charset="0"/>
                <a:ea typeface="함초롬바탕" panose="02030604000101010101" pitchFamily="18" charset="-127"/>
                <a:cs typeface="Calibri" panose="020F0502020204030204" pitchFamily="34" charset="0"/>
              </a:rPr>
              <a:t>Brain Tumor</a:t>
            </a:r>
            <a:endParaRPr kumimoji="0" lang="en-US" altLang="ko-KR" sz="1800" b="0" i="0" u="none" strike="noStrike" cap="none" normalizeH="0" baseline="0" dirty="0">
              <a:ln>
                <a:noFill/>
              </a:ln>
              <a:solidFill>
                <a:schemeClr val="tx1"/>
              </a:solidFill>
              <a:effectLst/>
              <a:latin typeface="Arial" panose="020B0604020202020204" pitchFamily="34" charset="0"/>
            </a:endParaRPr>
          </a:p>
        </p:txBody>
      </p:sp>
      <p:sp>
        <p:nvSpPr>
          <p:cNvPr id="28" name="Rectangle 19">
            <a:extLst>
              <a:ext uri="{FF2B5EF4-FFF2-40B4-BE49-F238E27FC236}">
                <a16:creationId xmlns:a16="http://schemas.microsoft.com/office/drawing/2014/main" id="{C436F9EE-0A9E-455B-8EC8-4649A5BA7FC9}"/>
              </a:ext>
            </a:extLst>
          </p:cNvPr>
          <p:cNvSpPr>
            <a:spLocks noChangeArrowheads="1"/>
          </p:cNvSpPr>
          <p:nvPr/>
        </p:nvSpPr>
        <p:spPr bwMode="auto">
          <a:xfrm>
            <a:off x="519808" y="4161757"/>
            <a:ext cx="2134492"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ko-KR" sz="1100" b="1" i="0" u="none" strike="noStrike" cap="none" normalizeH="0" baseline="0" dirty="0">
                <a:ln>
                  <a:noFill/>
                </a:ln>
                <a:solidFill>
                  <a:srgbClr val="000000"/>
                </a:solidFill>
                <a:effectLst/>
                <a:latin typeface="Calibri" panose="020F0502020204030204" pitchFamily="34" charset="0"/>
                <a:ea typeface="함초롬바탕" panose="02030604000101010101" pitchFamily="18" charset="-127"/>
                <a:cs typeface="Calibri" panose="020F0502020204030204" pitchFamily="34" charset="0"/>
              </a:rPr>
              <a:t>- Accuracy for Brain Tumor</a:t>
            </a:r>
            <a:endParaRPr kumimoji="0" lang="en-US" altLang="ko-KR" sz="1800" b="0" i="0" u="none" strike="noStrike" cap="none" normalizeH="0" baseline="0" dirty="0">
              <a:ln>
                <a:noFill/>
              </a:ln>
              <a:solidFill>
                <a:schemeClr val="tx1"/>
              </a:solidFill>
              <a:effectLst/>
              <a:latin typeface="Arial" panose="020B0604020202020204" pitchFamily="34" charset="0"/>
            </a:endParaRPr>
          </a:p>
        </p:txBody>
      </p:sp>
      <p:graphicFrame>
        <p:nvGraphicFramePr>
          <p:cNvPr id="47" name="표 46">
            <a:extLst>
              <a:ext uri="{FF2B5EF4-FFF2-40B4-BE49-F238E27FC236}">
                <a16:creationId xmlns:a16="http://schemas.microsoft.com/office/drawing/2014/main" id="{A9CB0AE0-2A54-4431-B084-D524D901E735}"/>
              </a:ext>
            </a:extLst>
          </p:cNvPr>
          <p:cNvGraphicFramePr>
            <a:graphicFrameLocks noGrp="1"/>
          </p:cNvGraphicFramePr>
          <p:nvPr>
            <p:extLst>
              <p:ext uri="{D42A27DB-BD31-4B8C-83A1-F6EECF244321}">
                <p14:modId xmlns:p14="http://schemas.microsoft.com/office/powerpoint/2010/main" val="1779335271"/>
              </p:ext>
            </p:extLst>
          </p:nvPr>
        </p:nvGraphicFramePr>
        <p:xfrm>
          <a:off x="157956" y="5660723"/>
          <a:ext cx="6118860" cy="293279"/>
        </p:xfrm>
        <a:graphic>
          <a:graphicData uri="http://schemas.openxmlformats.org/drawingml/2006/table">
            <a:tbl>
              <a:tblPr firstRow="1" firstCol="1" bandRow="1">
                <a:tableStyleId>{5C22544A-7EE6-4342-B048-85BDC9FD1C3A}</a:tableStyleId>
              </a:tblPr>
              <a:tblGrid>
                <a:gridCol w="1529715">
                  <a:extLst>
                    <a:ext uri="{9D8B030D-6E8A-4147-A177-3AD203B41FA5}">
                      <a16:colId xmlns:a16="http://schemas.microsoft.com/office/drawing/2014/main" val="847698325"/>
                    </a:ext>
                  </a:extLst>
                </a:gridCol>
                <a:gridCol w="1529715">
                  <a:extLst>
                    <a:ext uri="{9D8B030D-6E8A-4147-A177-3AD203B41FA5}">
                      <a16:colId xmlns:a16="http://schemas.microsoft.com/office/drawing/2014/main" val="3344666779"/>
                    </a:ext>
                  </a:extLst>
                </a:gridCol>
                <a:gridCol w="1529715">
                  <a:extLst>
                    <a:ext uri="{9D8B030D-6E8A-4147-A177-3AD203B41FA5}">
                      <a16:colId xmlns:a16="http://schemas.microsoft.com/office/drawing/2014/main" val="2083065664"/>
                    </a:ext>
                  </a:extLst>
                </a:gridCol>
                <a:gridCol w="1529715">
                  <a:extLst>
                    <a:ext uri="{9D8B030D-6E8A-4147-A177-3AD203B41FA5}">
                      <a16:colId xmlns:a16="http://schemas.microsoft.com/office/drawing/2014/main" val="882426471"/>
                    </a:ext>
                  </a:extLst>
                </a:gridCol>
              </a:tblGrid>
              <a:tr h="293279">
                <a:tc>
                  <a:txBody>
                    <a:bodyPr/>
                    <a:lstStyle/>
                    <a:p>
                      <a:pPr algn="ctr" fontAlgn="ctr">
                        <a:lnSpc>
                          <a:spcPct val="107000"/>
                        </a:lnSpc>
                        <a:spcAft>
                          <a:spcPts val="0"/>
                        </a:spcAft>
                      </a:pPr>
                      <a:r>
                        <a:rPr lang="en-US" sz="1100" u="sng" kern="100" dirty="0">
                          <a:effectLst/>
                          <a:uFill>
                            <a:solidFill>
                              <a:srgbClr val="000000"/>
                            </a:solidFill>
                          </a:uFill>
                        </a:rPr>
                        <a:t>Adam</a:t>
                      </a:r>
                      <a:r>
                        <a:rPr lang="en-US" sz="1100" kern="100" dirty="0">
                          <a:effectLst/>
                        </a:rPr>
                        <a:t> </a:t>
                      </a:r>
                      <a:endParaRPr lang="ko-KR" sz="1100" kern="100" dirty="0">
                        <a:effectLst/>
                        <a:latin typeface="Times New Roman" panose="02020603050405020304" pitchFamily="18" charset="0"/>
                        <a:ea typeface="Times New Roman" panose="02020603050405020304" pitchFamily="18" charset="0"/>
                      </a:endParaRPr>
                    </a:p>
                  </a:txBody>
                  <a:tcPr marL="64770" marR="64770" marT="17780" marB="17780" anchor="ctr"/>
                </a:tc>
                <a:tc>
                  <a:txBody>
                    <a:bodyPr/>
                    <a:lstStyle/>
                    <a:p>
                      <a:pPr algn="ctr" fontAlgn="ctr">
                        <a:lnSpc>
                          <a:spcPct val="107000"/>
                        </a:lnSpc>
                        <a:spcAft>
                          <a:spcPts val="0"/>
                        </a:spcAft>
                      </a:pPr>
                      <a:r>
                        <a:rPr lang="en-US" sz="1100" kern="100" dirty="0">
                          <a:effectLst/>
                        </a:rPr>
                        <a:t>SGD</a:t>
                      </a:r>
                      <a:endParaRPr lang="ko-KR" sz="1100" kern="100" dirty="0">
                        <a:effectLst/>
                        <a:latin typeface="Times New Roman" panose="02020603050405020304" pitchFamily="18" charset="0"/>
                        <a:ea typeface="Times New Roman" panose="02020603050405020304" pitchFamily="18" charset="0"/>
                      </a:endParaRPr>
                    </a:p>
                  </a:txBody>
                  <a:tcPr marL="64770" marR="64770" marT="17780" marB="17780" anchor="ctr"/>
                </a:tc>
                <a:tc>
                  <a:txBody>
                    <a:bodyPr/>
                    <a:lstStyle/>
                    <a:p>
                      <a:pPr algn="ctr" fontAlgn="ctr">
                        <a:lnSpc>
                          <a:spcPct val="107000"/>
                        </a:lnSpc>
                        <a:spcAft>
                          <a:spcPts val="0"/>
                        </a:spcAft>
                      </a:pPr>
                      <a:r>
                        <a:rPr lang="en-US" sz="1100" kern="100" dirty="0" err="1">
                          <a:effectLst/>
                        </a:rPr>
                        <a:t>Adagrad</a:t>
                      </a:r>
                      <a:r>
                        <a:rPr lang="en-US" sz="1100" kern="100" dirty="0">
                          <a:effectLst/>
                        </a:rPr>
                        <a:t>,</a:t>
                      </a:r>
                      <a:endParaRPr lang="ko-KR" sz="1100" kern="100" dirty="0">
                        <a:effectLst/>
                        <a:latin typeface="Times New Roman" panose="02020603050405020304" pitchFamily="18" charset="0"/>
                        <a:ea typeface="Times New Roman" panose="02020603050405020304" pitchFamily="18" charset="0"/>
                      </a:endParaRPr>
                    </a:p>
                  </a:txBody>
                  <a:tcPr marL="64770" marR="64770" marT="17780" marB="17780" anchor="ctr"/>
                </a:tc>
                <a:tc>
                  <a:txBody>
                    <a:bodyPr/>
                    <a:lstStyle/>
                    <a:p>
                      <a:pPr algn="ctr" fontAlgn="ctr">
                        <a:lnSpc>
                          <a:spcPct val="107000"/>
                        </a:lnSpc>
                        <a:spcAft>
                          <a:spcPts val="0"/>
                        </a:spcAft>
                      </a:pPr>
                      <a:r>
                        <a:rPr lang="en-US" sz="1100" kern="100" dirty="0" err="1">
                          <a:effectLst/>
                        </a:rPr>
                        <a:t>RMSprop</a:t>
                      </a:r>
                      <a:endParaRPr lang="ko-KR" sz="1100" kern="100" dirty="0">
                        <a:effectLst/>
                        <a:latin typeface="Times New Roman" panose="02020603050405020304" pitchFamily="18" charset="0"/>
                        <a:ea typeface="Times New Roman" panose="02020603050405020304" pitchFamily="18" charset="0"/>
                      </a:endParaRPr>
                    </a:p>
                  </a:txBody>
                  <a:tcPr marL="64770" marR="64770" marT="17780" marB="17780" anchor="ctr"/>
                </a:tc>
                <a:extLst>
                  <a:ext uri="{0D108BD9-81ED-4DB2-BD59-A6C34878D82A}">
                    <a16:rowId xmlns:a16="http://schemas.microsoft.com/office/drawing/2014/main" val="2419624407"/>
                  </a:ext>
                </a:extLst>
              </a:tr>
            </a:tbl>
          </a:graphicData>
        </a:graphic>
      </p:graphicFrame>
      <p:sp>
        <p:nvSpPr>
          <p:cNvPr id="31" name="직사각형 30">
            <a:extLst>
              <a:ext uri="{FF2B5EF4-FFF2-40B4-BE49-F238E27FC236}">
                <a16:creationId xmlns:a16="http://schemas.microsoft.com/office/drawing/2014/main" id="{9283FEF5-9FBE-4C9A-AAA5-35B62237818F}"/>
              </a:ext>
            </a:extLst>
          </p:cNvPr>
          <p:cNvSpPr/>
          <p:nvPr/>
        </p:nvSpPr>
        <p:spPr>
          <a:xfrm>
            <a:off x="781346" y="6084858"/>
            <a:ext cx="5098753" cy="276999"/>
          </a:xfrm>
          <a:prstGeom prst="rect">
            <a:avLst/>
          </a:prstGeom>
        </p:spPr>
        <p:txBody>
          <a:bodyPr wrap="square">
            <a:spAutoFit/>
          </a:bodyPr>
          <a:lstStyle/>
          <a:p>
            <a:pPr algn="r"/>
            <a:r>
              <a:rPr lang="en-US" altLang="ko-KR" sz="1200" dirty="0"/>
              <a:t>Figure ‘U-Net+ResNet50’-based model development and performance diagram </a:t>
            </a:r>
            <a:endParaRPr lang="ko-KR" altLang="en-US" sz="1200" dirty="0"/>
          </a:p>
        </p:txBody>
      </p:sp>
      <p:sp>
        <p:nvSpPr>
          <p:cNvPr id="32" name="직사각형 31">
            <a:extLst>
              <a:ext uri="{FF2B5EF4-FFF2-40B4-BE49-F238E27FC236}">
                <a16:creationId xmlns:a16="http://schemas.microsoft.com/office/drawing/2014/main" id="{48A4D6B0-5340-419F-A375-2407DC17C580}"/>
              </a:ext>
            </a:extLst>
          </p:cNvPr>
          <p:cNvSpPr/>
          <p:nvPr/>
        </p:nvSpPr>
        <p:spPr>
          <a:xfrm>
            <a:off x="6521344" y="6972331"/>
            <a:ext cx="5750403" cy="284163"/>
          </a:xfrm>
          <a:prstGeom prst="rect">
            <a:avLst/>
          </a:prstGeom>
        </p:spPr>
        <p:txBody>
          <a:bodyPr wrap="square">
            <a:spAutoFit/>
          </a:bodyPr>
          <a:lstStyle/>
          <a:p>
            <a:r>
              <a:rPr lang="en-US" altLang="ko-KR" sz="1200" dirty="0"/>
              <a:t>Figure. The model validation results with  ‘U-Net + ResNet50‘ structure and execution </a:t>
            </a:r>
            <a:endParaRPr lang="ko-KR" altLang="en-US" sz="1200" dirty="0"/>
          </a:p>
        </p:txBody>
      </p:sp>
      <p:sp>
        <p:nvSpPr>
          <p:cNvPr id="50" name="모서리가 둥근 직사각형 30">
            <a:extLst>
              <a:ext uri="{FF2B5EF4-FFF2-40B4-BE49-F238E27FC236}">
                <a16:creationId xmlns:a16="http://schemas.microsoft.com/office/drawing/2014/main" id="{62B9AADE-3D12-4799-BB3E-62F93464B302}"/>
              </a:ext>
            </a:extLst>
          </p:cNvPr>
          <p:cNvSpPr/>
          <p:nvPr/>
        </p:nvSpPr>
        <p:spPr>
          <a:xfrm>
            <a:off x="135314" y="6944281"/>
            <a:ext cx="5908299" cy="420129"/>
          </a:xfrm>
          <a:prstGeom prst="roundRect">
            <a:avLst>
              <a:gd name="adj" fmla="val 34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2124" tIns="6062" rIns="12124" bIns="6062" anchor="ctr"/>
          <a:lstStyle/>
          <a:p>
            <a:pPr defTabSz="409227">
              <a:defRPr/>
            </a:pPr>
            <a:r>
              <a:rPr lang="en-US" altLang="ko-KR" sz="1565" b="1" dirty="0">
                <a:latin typeface="HY견고딕" pitchFamily="18" charset="-127"/>
                <a:ea typeface="HY견고딕" pitchFamily="18" charset="-127"/>
              </a:rPr>
              <a:t>5. Conclusion</a:t>
            </a:r>
            <a:endParaRPr lang="ko-KR" altLang="en-US" sz="1565" b="1" dirty="0">
              <a:latin typeface="HY견고딕" pitchFamily="18" charset="-127"/>
              <a:ea typeface="HY견고딕" pitchFamily="18" charset="-127"/>
            </a:endParaRPr>
          </a:p>
        </p:txBody>
      </p:sp>
      <p:pic>
        <p:nvPicPr>
          <p:cNvPr id="3" name="그림 2" descr="텍스트, 스크린샷이(가) 표시된 사진&#10;&#10;자동 생성된 설명">
            <a:extLst>
              <a:ext uri="{FF2B5EF4-FFF2-40B4-BE49-F238E27FC236}">
                <a16:creationId xmlns:a16="http://schemas.microsoft.com/office/drawing/2014/main" id="{F6EE6018-B1C8-D592-D797-F1655A1474B6}"/>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6731321" y="4835679"/>
            <a:ext cx="2625736" cy="1286150"/>
          </a:xfrm>
          <a:prstGeom prst="rect">
            <a:avLst/>
          </a:prstGeom>
        </p:spPr>
      </p:pic>
    </p:spTree>
    <p:extLst>
      <p:ext uri="{BB962C8B-B14F-4D97-AF65-F5344CB8AC3E}">
        <p14:creationId xmlns:p14="http://schemas.microsoft.com/office/powerpoint/2010/main" val="1786086499"/>
      </p:ext>
    </p:extLst>
  </p:cSld>
  <p:clrMapOvr>
    <a:masterClrMapping/>
  </p:clrMapOvr>
</p:sld>
</file>

<file path=ppt/theme/theme1.xml><?xml version="1.0" encoding="utf-8"?>
<a:theme xmlns:a="http://schemas.openxmlformats.org/drawingml/2006/main" name="Office 테마">
  <a:themeElements>
    <a:clrScheme name="Office 테마">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340</TotalTime>
  <Words>532</Words>
  <Application>Microsoft Macintosh PowerPoint</Application>
  <PresentationFormat>A3 용지(297x420mm)</PresentationFormat>
  <Paragraphs>42</Paragraphs>
  <Slides>2</Slides>
  <Notes>0</Notes>
  <HiddenSlides>0</HiddenSlides>
  <MMClips>0</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2</vt:i4>
      </vt:variant>
    </vt:vector>
  </HeadingPairs>
  <TitlesOfParts>
    <vt:vector size="12" baseType="lpstr">
      <vt:lpstr>-apple-system</vt:lpstr>
      <vt:lpstr>맑은 고딕</vt:lpstr>
      <vt:lpstr>함초롬바탕</vt:lpstr>
      <vt:lpstr>HY견고딕</vt:lpstr>
      <vt:lpstr>Arial</vt:lpstr>
      <vt:lpstr>Calibri</vt:lpstr>
      <vt:lpstr>Calibri Light</vt:lpstr>
      <vt:lpstr>Times New Roman</vt:lpstr>
      <vt:lpstr>Wingdings</vt:lpstr>
      <vt:lpstr>Office 테마</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chosun</dc:creator>
  <cp:lastModifiedBy>박건우</cp:lastModifiedBy>
  <cp:revision>33</cp:revision>
  <dcterms:created xsi:type="dcterms:W3CDTF">2022-08-19T05:14:03Z</dcterms:created>
  <dcterms:modified xsi:type="dcterms:W3CDTF">2023-07-03T06:06:49Z</dcterms:modified>
</cp:coreProperties>
</file>

<file path=docProps/thumbnail.jpeg>
</file>